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rawing2.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diagrams/quickStyle2.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302" r:id="rId3"/>
    <p:sldId id="311" r:id="rId4"/>
    <p:sldId id="312" r:id="rId5"/>
    <p:sldId id="267" r:id="rId6"/>
    <p:sldId id="283" r:id="rId7"/>
    <p:sldId id="269" r:id="rId8"/>
    <p:sldId id="290" r:id="rId9"/>
    <p:sldId id="291" r:id="rId10"/>
    <p:sldId id="306" r:id="rId11"/>
    <p:sldId id="299" r:id="rId12"/>
    <p:sldId id="305" r:id="rId13"/>
    <p:sldId id="300" r:id="rId14"/>
    <p:sldId id="307" r:id="rId15"/>
    <p:sldId id="301" r:id="rId16"/>
    <p:sldId id="308" r:id="rId17"/>
    <p:sldId id="309"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useo sans 100" panose="02000000000000000000" charset="0"/>
      <p:regular r:id="rId24"/>
      <p:italic r:id="rId25"/>
    </p:embeddedFont>
    <p:embeddedFont>
      <p:font typeface="Museo Sans 700" panose="02000000000000000000" charset="0"/>
      <p:bold r:id="rId26"/>
      <p:boldItalic r:id="rId27"/>
    </p:embeddedFont>
    <p:embeddedFont>
      <p:font typeface="Raleway Thin" panose="020B0604020202020204" charset="0"/>
      <p:regular r:id="rId28"/>
      <p:italic r:id="rId29"/>
    </p:embeddedFont>
  </p:embeddedFontLst>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c2KmXD5bT5NwV3COW4VZw==" hashData="AOLiDxWWkEitGwYX5VknyHVE7trjnv/f2CvYPqa2LFyq+osPndkCtMsV5LbWODzpeCmLOi81OsfsVusz9ByVl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2C7"/>
    <a:srgbClr val="63C7CC"/>
    <a:srgbClr val="FF9999"/>
    <a:srgbClr val="235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9558" autoAdjust="0"/>
  </p:normalViewPr>
  <p:slideViewPr>
    <p:cSldViewPr snapToGrid="0">
      <p:cViewPr varScale="1">
        <p:scale>
          <a:sx n="54" d="100"/>
          <a:sy n="54" d="100"/>
        </p:scale>
        <p:origin x="129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E89FB-249D-4162-BEBE-2FEA19A035A7}"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s-ES"/>
        </a:p>
      </dgm:t>
    </dgm:pt>
    <dgm:pt modelId="{DFA32ACF-4097-4826-A828-B8E443F87AB1}">
      <dgm:prSet phldrT="[Texto]" custT="1"/>
      <dgm:spPr/>
      <dgm:t>
        <a:bodyPr/>
        <a:lstStyle/>
        <a:p>
          <a:r>
            <a:rPr lang="es-ES" sz="1400" b="1" dirty="0">
              <a:solidFill>
                <a:sysClr val="windowText" lastClr="000000"/>
              </a:solidFill>
              <a:latin typeface="Arial" panose="020B0604020202020204" pitchFamily="34" charset="0"/>
              <a:cs typeface="Arial" panose="020B0604020202020204" pitchFamily="34" charset="0"/>
            </a:rPr>
            <a:t>1</a:t>
          </a:r>
        </a:p>
        <a:p>
          <a:r>
            <a:rPr lang="es-ES" sz="1400" b="1" dirty="0">
              <a:solidFill>
                <a:sysClr val="windowText" lastClr="000000"/>
              </a:solidFill>
              <a:latin typeface="Arial" panose="020B0604020202020204" pitchFamily="34" charset="0"/>
              <a:cs typeface="Arial" panose="020B0604020202020204" pitchFamily="34" charset="0"/>
            </a:rPr>
            <a:t>Falta de información  correcta sobre la transmisión del VIH .</a:t>
          </a:r>
        </a:p>
      </dgm:t>
    </dgm:pt>
    <dgm:pt modelId="{EB36F28F-D4AA-40A8-B346-181E54A7AAA4}" type="parTrans" cxnId="{4767336E-27A1-4538-83C4-A7EEED410600}">
      <dgm:prSet/>
      <dgm:spPr/>
      <dgm:t>
        <a:bodyPr/>
        <a:lstStyle/>
        <a:p>
          <a:endParaRPr lang="es-ES"/>
        </a:p>
      </dgm:t>
    </dgm:pt>
    <dgm:pt modelId="{59733672-25AC-455F-B298-1CA1A73EB125}" type="sibTrans" cxnId="{4767336E-27A1-4538-83C4-A7EEED410600}">
      <dgm:prSet/>
      <dgm:spPr/>
      <dgm:t>
        <a:bodyPr/>
        <a:lstStyle/>
        <a:p>
          <a:endParaRPr lang="es-ES"/>
        </a:p>
      </dgm:t>
    </dgm:pt>
    <dgm:pt modelId="{7FC5C1B9-5287-48F7-8CA3-352A65BAD1CD}">
      <dgm:prSet custT="1"/>
      <dgm:spPr/>
      <dgm:t>
        <a:bodyPr/>
        <a:lstStyle/>
        <a:p>
          <a:r>
            <a:rPr lang="es-SV" sz="1600" b="1" dirty="0">
              <a:solidFill>
                <a:sysClr val="windowText" lastClr="000000"/>
              </a:solidFill>
              <a:latin typeface="Arial" panose="020B0604020202020204" pitchFamily="34" charset="0"/>
              <a:cs typeface="Arial" panose="020B0604020202020204" pitchFamily="34" charset="0"/>
            </a:rPr>
            <a:t>3</a:t>
          </a:r>
        </a:p>
        <a:p>
          <a:r>
            <a:rPr lang="es-SV" sz="1600" b="1" dirty="0">
              <a:solidFill>
                <a:sysClr val="windowText" lastClr="000000"/>
              </a:solidFill>
              <a:latin typeface="Arial" panose="020B0604020202020204" pitchFamily="34" charset="0"/>
              <a:cs typeface="Arial" panose="020B0604020202020204" pitchFamily="34" charset="0"/>
            </a:rPr>
            <a:t>Falta de acceso al tratamiento. </a:t>
          </a:r>
        </a:p>
      </dgm:t>
    </dgm:pt>
    <dgm:pt modelId="{750232B2-1C2E-433E-8EFD-F5C3ADF2B800}" type="parTrans" cxnId="{856D0540-5489-47EB-82E5-4DEB880165D9}">
      <dgm:prSet/>
      <dgm:spPr/>
      <dgm:t>
        <a:bodyPr/>
        <a:lstStyle/>
        <a:p>
          <a:endParaRPr lang="es-ES"/>
        </a:p>
      </dgm:t>
    </dgm:pt>
    <dgm:pt modelId="{1D86009B-E982-478B-A015-2832EEDFD53A}" type="sibTrans" cxnId="{856D0540-5489-47EB-82E5-4DEB880165D9}">
      <dgm:prSet/>
      <dgm:spPr/>
      <dgm:t>
        <a:bodyPr/>
        <a:lstStyle/>
        <a:p>
          <a:endParaRPr lang="es-ES"/>
        </a:p>
      </dgm:t>
    </dgm:pt>
    <dgm:pt modelId="{306941D0-314F-44F7-BCAF-2DED130BC992}">
      <dgm:prSet custT="1"/>
      <dgm:spPr/>
      <dgm:t>
        <a:bodyPr/>
        <a:lstStyle/>
        <a:p>
          <a:r>
            <a:rPr lang="es-SV" sz="1600" b="1" dirty="0">
              <a:solidFill>
                <a:sysClr val="windowText" lastClr="000000"/>
              </a:solidFill>
              <a:latin typeface="Arial" panose="020B0604020202020204" pitchFamily="34" charset="0"/>
              <a:cs typeface="Arial" panose="020B0604020202020204" pitchFamily="34" charset="0"/>
            </a:rPr>
            <a:t>2</a:t>
          </a:r>
        </a:p>
        <a:p>
          <a:r>
            <a:rPr lang="es-SV" sz="1600" b="1" dirty="0">
              <a:solidFill>
                <a:sysClr val="windowText" lastClr="000000"/>
              </a:solidFill>
              <a:latin typeface="Arial" panose="020B0604020202020204" pitchFamily="34" charset="0"/>
              <a:cs typeface="Arial" panose="020B0604020202020204" pitchFamily="34" charset="0"/>
            </a:rPr>
            <a:t>Noticias irresponsables sobre el VIH por los medios de comunicación. </a:t>
          </a:r>
        </a:p>
      </dgm:t>
    </dgm:pt>
    <dgm:pt modelId="{F3EC9D1A-1B00-4C9A-AB7D-15D589C35392}" type="parTrans" cxnId="{561D00EC-DFD1-4B82-A281-125A2F1C2D40}">
      <dgm:prSet/>
      <dgm:spPr/>
      <dgm:t>
        <a:bodyPr/>
        <a:lstStyle/>
        <a:p>
          <a:endParaRPr lang="es-ES"/>
        </a:p>
      </dgm:t>
    </dgm:pt>
    <dgm:pt modelId="{9FAC167D-966F-4BC7-ACBA-2DA6FA5E51F9}" type="sibTrans" cxnId="{561D00EC-DFD1-4B82-A281-125A2F1C2D40}">
      <dgm:prSet/>
      <dgm:spPr/>
      <dgm:t>
        <a:bodyPr/>
        <a:lstStyle/>
        <a:p>
          <a:endParaRPr lang="es-ES"/>
        </a:p>
      </dgm:t>
    </dgm:pt>
    <dgm:pt modelId="{47EDBA5C-8DE2-4E4B-A80E-0C747E5AA1E0}">
      <dgm:prSet custT="1"/>
      <dgm:spPr/>
      <dgm:t>
        <a:bodyPr/>
        <a:lstStyle/>
        <a:p>
          <a:r>
            <a:rPr lang="es-SV" sz="1600" b="1" dirty="0">
              <a:solidFill>
                <a:sysClr val="windowText" lastClr="000000"/>
              </a:solidFill>
              <a:latin typeface="Arial" panose="020B0604020202020204" pitchFamily="34" charset="0"/>
              <a:cs typeface="Arial" panose="020B0604020202020204" pitchFamily="34" charset="0"/>
            </a:rPr>
            <a:t>4 </a:t>
          </a:r>
        </a:p>
        <a:p>
          <a:r>
            <a:rPr lang="es-SV" sz="1600" b="1" dirty="0">
              <a:solidFill>
                <a:sysClr val="windowText" lastClr="000000"/>
              </a:solidFill>
              <a:latin typeface="Arial" panose="020B0604020202020204" pitchFamily="34" charset="0"/>
              <a:cs typeface="Arial" panose="020B0604020202020204" pitchFamily="34" charset="0"/>
            </a:rPr>
            <a:t>Imposibilidad de curar la infección por el VIH.</a:t>
          </a:r>
        </a:p>
      </dgm:t>
    </dgm:pt>
    <dgm:pt modelId="{AA5ACB6A-315B-45B9-81E3-31C18A62F1AB}" type="parTrans" cxnId="{EE1F0E55-77CC-4BDA-8446-526C02E5E945}">
      <dgm:prSet/>
      <dgm:spPr/>
      <dgm:t>
        <a:bodyPr/>
        <a:lstStyle/>
        <a:p>
          <a:endParaRPr lang="es-ES"/>
        </a:p>
      </dgm:t>
    </dgm:pt>
    <dgm:pt modelId="{A61C2600-961D-412D-9F57-4757D7EE4714}" type="sibTrans" cxnId="{EE1F0E55-77CC-4BDA-8446-526C02E5E945}">
      <dgm:prSet/>
      <dgm:spPr/>
      <dgm:t>
        <a:bodyPr/>
        <a:lstStyle/>
        <a:p>
          <a:endParaRPr lang="es-ES"/>
        </a:p>
      </dgm:t>
    </dgm:pt>
    <dgm:pt modelId="{6BB87BF4-E979-44AF-BE1B-1B46B4384387}">
      <dgm:prSet custT="1"/>
      <dgm:spPr/>
      <dgm:t>
        <a:bodyPr/>
        <a:lstStyle/>
        <a:p>
          <a:r>
            <a:rPr lang="es-SV" sz="1400" b="1" dirty="0">
              <a:solidFill>
                <a:sysClr val="windowText" lastClr="000000"/>
              </a:solidFill>
              <a:latin typeface="Arial" panose="020B0604020202020204" pitchFamily="34" charset="0"/>
              <a:cs typeface="Arial" panose="020B0604020202020204" pitchFamily="34" charset="0"/>
            </a:rPr>
            <a:t>5</a:t>
          </a:r>
        </a:p>
        <a:p>
          <a:r>
            <a:rPr lang="es-SV" sz="1400" b="1" dirty="0">
              <a:solidFill>
                <a:sysClr val="windowText" lastClr="000000"/>
              </a:solidFill>
              <a:latin typeface="Arial" panose="020B0604020202020204" pitchFamily="34" charset="0"/>
              <a:cs typeface="Arial" panose="020B0604020202020204" pitchFamily="34" charset="0"/>
            </a:rPr>
            <a:t>Prejuicios y temores relacionados con diversas cuestiones socialmente delicadas como la sexualidad, la enfermedad y la muerte, y el consumo de drogas</a:t>
          </a:r>
        </a:p>
      </dgm:t>
    </dgm:pt>
    <dgm:pt modelId="{94EFF34E-CB3F-4FE3-AE79-70F1C6BBF93F}" type="parTrans" cxnId="{FD416636-9DFC-42FE-91E7-CE994184AB3D}">
      <dgm:prSet/>
      <dgm:spPr/>
      <dgm:t>
        <a:bodyPr/>
        <a:lstStyle/>
        <a:p>
          <a:endParaRPr lang="es-ES"/>
        </a:p>
      </dgm:t>
    </dgm:pt>
    <dgm:pt modelId="{4CB1D8DE-3E76-4758-BB8A-96529892B12F}" type="sibTrans" cxnId="{FD416636-9DFC-42FE-91E7-CE994184AB3D}">
      <dgm:prSet/>
      <dgm:spPr/>
      <dgm:t>
        <a:bodyPr/>
        <a:lstStyle/>
        <a:p>
          <a:endParaRPr lang="es-ES"/>
        </a:p>
      </dgm:t>
    </dgm:pt>
    <dgm:pt modelId="{E35F5980-9E50-4A8E-93AD-D2B4D691CBCE}" type="pres">
      <dgm:prSet presAssocID="{89BE89FB-249D-4162-BEBE-2FEA19A035A7}" presName="cycle" presStyleCnt="0">
        <dgm:presLayoutVars>
          <dgm:dir/>
          <dgm:resizeHandles val="exact"/>
        </dgm:presLayoutVars>
      </dgm:prSet>
      <dgm:spPr/>
    </dgm:pt>
    <dgm:pt modelId="{6C502DA3-C810-4D6B-90BB-CDD2041B9896}" type="pres">
      <dgm:prSet presAssocID="{DFA32ACF-4097-4826-A828-B8E443F87AB1}" presName="node" presStyleLbl="node1" presStyleIdx="0" presStyleCnt="5" custScaleX="142310" custScaleY="111663">
        <dgm:presLayoutVars>
          <dgm:bulletEnabled val="1"/>
        </dgm:presLayoutVars>
      </dgm:prSet>
      <dgm:spPr/>
    </dgm:pt>
    <dgm:pt modelId="{2DEA09A6-070A-4FF3-BFD9-53D4C7279C82}" type="pres">
      <dgm:prSet presAssocID="{DFA32ACF-4097-4826-A828-B8E443F87AB1}" presName="spNode" presStyleCnt="0"/>
      <dgm:spPr/>
    </dgm:pt>
    <dgm:pt modelId="{393B5986-DD74-4900-8A56-606E5C922234}" type="pres">
      <dgm:prSet presAssocID="{59733672-25AC-455F-B298-1CA1A73EB125}" presName="sibTrans" presStyleLbl="sibTrans1D1" presStyleIdx="0" presStyleCnt="5"/>
      <dgm:spPr/>
    </dgm:pt>
    <dgm:pt modelId="{1D43A2BA-07F5-4C88-BAB3-DC761E7E4FFA}" type="pres">
      <dgm:prSet presAssocID="{306941D0-314F-44F7-BCAF-2DED130BC992}" presName="node" presStyleLbl="node1" presStyleIdx="1" presStyleCnt="5" custScaleX="147224" custScaleY="117197">
        <dgm:presLayoutVars>
          <dgm:bulletEnabled val="1"/>
        </dgm:presLayoutVars>
      </dgm:prSet>
      <dgm:spPr/>
    </dgm:pt>
    <dgm:pt modelId="{274ECDF3-75BC-45E9-824D-B0B221250FE5}" type="pres">
      <dgm:prSet presAssocID="{306941D0-314F-44F7-BCAF-2DED130BC992}" presName="spNode" presStyleCnt="0"/>
      <dgm:spPr/>
    </dgm:pt>
    <dgm:pt modelId="{40316F3B-5790-47B2-A8ED-3E0A5600B042}" type="pres">
      <dgm:prSet presAssocID="{9FAC167D-966F-4BC7-ACBA-2DA6FA5E51F9}" presName="sibTrans" presStyleLbl="sibTrans1D1" presStyleIdx="1" presStyleCnt="5"/>
      <dgm:spPr/>
    </dgm:pt>
    <dgm:pt modelId="{E57810A8-2349-4573-ADFA-EE525EBD82E3}" type="pres">
      <dgm:prSet presAssocID="{7FC5C1B9-5287-48F7-8CA3-352A65BAD1CD}" presName="node" presStyleLbl="node1" presStyleIdx="2" presStyleCnt="5" custScaleX="114726">
        <dgm:presLayoutVars>
          <dgm:bulletEnabled val="1"/>
        </dgm:presLayoutVars>
      </dgm:prSet>
      <dgm:spPr/>
    </dgm:pt>
    <dgm:pt modelId="{C64A62C0-2EB9-480C-A2DC-C6EE95EB7F49}" type="pres">
      <dgm:prSet presAssocID="{7FC5C1B9-5287-48F7-8CA3-352A65BAD1CD}" presName="spNode" presStyleCnt="0"/>
      <dgm:spPr/>
    </dgm:pt>
    <dgm:pt modelId="{C6EDA414-BCCF-4DB9-AE97-6B60EE7BD328}" type="pres">
      <dgm:prSet presAssocID="{1D86009B-E982-478B-A015-2832EEDFD53A}" presName="sibTrans" presStyleLbl="sibTrans1D1" presStyleIdx="2" presStyleCnt="5"/>
      <dgm:spPr/>
    </dgm:pt>
    <dgm:pt modelId="{389950E5-F246-4B53-905C-B78269BF67D9}" type="pres">
      <dgm:prSet presAssocID="{47EDBA5C-8DE2-4E4B-A80E-0C747E5AA1E0}" presName="node" presStyleLbl="node1" presStyleIdx="3" presStyleCnt="5" custScaleX="141018">
        <dgm:presLayoutVars>
          <dgm:bulletEnabled val="1"/>
        </dgm:presLayoutVars>
      </dgm:prSet>
      <dgm:spPr/>
    </dgm:pt>
    <dgm:pt modelId="{9B84051F-DCA6-494C-980B-088B660E1E08}" type="pres">
      <dgm:prSet presAssocID="{47EDBA5C-8DE2-4E4B-A80E-0C747E5AA1E0}" presName="spNode" presStyleCnt="0"/>
      <dgm:spPr/>
    </dgm:pt>
    <dgm:pt modelId="{227AD9B6-4BDA-4665-9A08-5E68D2CF6765}" type="pres">
      <dgm:prSet presAssocID="{A61C2600-961D-412D-9F57-4757D7EE4714}" presName="sibTrans" presStyleLbl="sibTrans1D1" presStyleIdx="3" presStyleCnt="5"/>
      <dgm:spPr/>
    </dgm:pt>
    <dgm:pt modelId="{4F45A931-29B7-4A6C-A1B7-51F1CEB6A8B1}" type="pres">
      <dgm:prSet presAssocID="{6BB87BF4-E979-44AF-BE1B-1B46B4384387}" presName="node" presStyleLbl="node1" presStyleIdx="4" presStyleCnt="5" custScaleX="157456" custScaleY="158716">
        <dgm:presLayoutVars>
          <dgm:bulletEnabled val="1"/>
        </dgm:presLayoutVars>
      </dgm:prSet>
      <dgm:spPr/>
    </dgm:pt>
    <dgm:pt modelId="{2B39942B-5FDC-4D51-A422-8118976710B9}" type="pres">
      <dgm:prSet presAssocID="{6BB87BF4-E979-44AF-BE1B-1B46B4384387}" presName="spNode" presStyleCnt="0"/>
      <dgm:spPr/>
    </dgm:pt>
    <dgm:pt modelId="{5FA7EBCC-CD4C-4792-909F-8CD65DE04937}" type="pres">
      <dgm:prSet presAssocID="{4CB1D8DE-3E76-4758-BB8A-96529892B12F}" presName="sibTrans" presStyleLbl="sibTrans1D1" presStyleIdx="4" presStyleCnt="5"/>
      <dgm:spPr/>
    </dgm:pt>
  </dgm:ptLst>
  <dgm:cxnLst>
    <dgm:cxn modelId="{F079830F-E283-48D8-8875-2DA4797DDA31}" type="presOf" srcId="{6BB87BF4-E979-44AF-BE1B-1B46B4384387}" destId="{4F45A931-29B7-4A6C-A1B7-51F1CEB6A8B1}" srcOrd="0" destOrd="0" presId="urn:microsoft.com/office/officeart/2005/8/layout/cycle5"/>
    <dgm:cxn modelId="{55EB8717-3FEE-4108-8CA3-B93CCB379A63}" type="presOf" srcId="{A61C2600-961D-412D-9F57-4757D7EE4714}" destId="{227AD9B6-4BDA-4665-9A08-5E68D2CF6765}" srcOrd="0" destOrd="0" presId="urn:microsoft.com/office/officeart/2005/8/layout/cycle5"/>
    <dgm:cxn modelId="{C8640A24-C5D9-4E06-BCBD-F0699A337345}" type="presOf" srcId="{DFA32ACF-4097-4826-A828-B8E443F87AB1}" destId="{6C502DA3-C810-4D6B-90BB-CDD2041B9896}" srcOrd="0" destOrd="0" presId="urn:microsoft.com/office/officeart/2005/8/layout/cycle5"/>
    <dgm:cxn modelId="{FD416636-9DFC-42FE-91E7-CE994184AB3D}" srcId="{89BE89FB-249D-4162-BEBE-2FEA19A035A7}" destId="{6BB87BF4-E979-44AF-BE1B-1B46B4384387}" srcOrd="4" destOrd="0" parTransId="{94EFF34E-CB3F-4FE3-AE79-70F1C6BBF93F}" sibTransId="{4CB1D8DE-3E76-4758-BB8A-96529892B12F}"/>
    <dgm:cxn modelId="{9950C239-C013-4EEF-9F6C-0101B995695B}" type="presOf" srcId="{89BE89FB-249D-4162-BEBE-2FEA19A035A7}" destId="{E35F5980-9E50-4A8E-93AD-D2B4D691CBCE}" srcOrd="0" destOrd="0" presId="urn:microsoft.com/office/officeart/2005/8/layout/cycle5"/>
    <dgm:cxn modelId="{856D0540-5489-47EB-82E5-4DEB880165D9}" srcId="{89BE89FB-249D-4162-BEBE-2FEA19A035A7}" destId="{7FC5C1B9-5287-48F7-8CA3-352A65BAD1CD}" srcOrd="2" destOrd="0" parTransId="{750232B2-1C2E-433E-8EFD-F5C3ADF2B800}" sibTransId="{1D86009B-E982-478B-A015-2832EEDFD53A}"/>
    <dgm:cxn modelId="{569B316C-2633-420A-95BD-AF6703486DDD}" type="presOf" srcId="{1D86009B-E982-478B-A015-2832EEDFD53A}" destId="{C6EDA414-BCCF-4DB9-AE97-6B60EE7BD328}" srcOrd="0" destOrd="0" presId="urn:microsoft.com/office/officeart/2005/8/layout/cycle5"/>
    <dgm:cxn modelId="{4767336E-27A1-4538-83C4-A7EEED410600}" srcId="{89BE89FB-249D-4162-BEBE-2FEA19A035A7}" destId="{DFA32ACF-4097-4826-A828-B8E443F87AB1}" srcOrd="0" destOrd="0" parTransId="{EB36F28F-D4AA-40A8-B346-181E54A7AAA4}" sibTransId="{59733672-25AC-455F-B298-1CA1A73EB125}"/>
    <dgm:cxn modelId="{EE1F0E55-77CC-4BDA-8446-526C02E5E945}" srcId="{89BE89FB-249D-4162-BEBE-2FEA19A035A7}" destId="{47EDBA5C-8DE2-4E4B-A80E-0C747E5AA1E0}" srcOrd="3" destOrd="0" parTransId="{AA5ACB6A-315B-45B9-81E3-31C18A62F1AB}" sibTransId="{A61C2600-961D-412D-9F57-4757D7EE4714}"/>
    <dgm:cxn modelId="{E0A340AA-62A3-4F0A-B992-30596EE777BC}" type="presOf" srcId="{4CB1D8DE-3E76-4758-BB8A-96529892B12F}" destId="{5FA7EBCC-CD4C-4792-909F-8CD65DE04937}" srcOrd="0" destOrd="0" presId="urn:microsoft.com/office/officeart/2005/8/layout/cycle5"/>
    <dgm:cxn modelId="{1F1BA7E2-BC20-4547-AF6C-37CFF62CE3CB}" type="presOf" srcId="{306941D0-314F-44F7-BCAF-2DED130BC992}" destId="{1D43A2BA-07F5-4C88-BAB3-DC761E7E4FFA}" srcOrd="0" destOrd="0" presId="urn:microsoft.com/office/officeart/2005/8/layout/cycle5"/>
    <dgm:cxn modelId="{7A92FBE5-E517-468A-89C7-F04508FAC8DF}" type="presOf" srcId="{7FC5C1B9-5287-48F7-8CA3-352A65BAD1CD}" destId="{E57810A8-2349-4573-ADFA-EE525EBD82E3}" srcOrd="0" destOrd="0" presId="urn:microsoft.com/office/officeart/2005/8/layout/cycle5"/>
    <dgm:cxn modelId="{561D00EC-DFD1-4B82-A281-125A2F1C2D40}" srcId="{89BE89FB-249D-4162-BEBE-2FEA19A035A7}" destId="{306941D0-314F-44F7-BCAF-2DED130BC992}" srcOrd="1" destOrd="0" parTransId="{F3EC9D1A-1B00-4C9A-AB7D-15D589C35392}" sibTransId="{9FAC167D-966F-4BC7-ACBA-2DA6FA5E51F9}"/>
    <dgm:cxn modelId="{03DF1AEE-D98D-4811-94F3-E49DFC5439CA}" type="presOf" srcId="{59733672-25AC-455F-B298-1CA1A73EB125}" destId="{393B5986-DD74-4900-8A56-606E5C922234}" srcOrd="0" destOrd="0" presId="urn:microsoft.com/office/officeart/2005/8/layout/cycle5"/>
    <dgm:cxn modelId="{7ECD35EF-42F2-40AD-B1A6-947F08491F73}" type="presOf" srcId="{47EDBA5C-8DE2-4E4B-A80E-0C747E5AA1E0}" destId="{389950E5-F246-4B53-905C-B78269BF67D9}" srcOrd="0" destOrd="0" presId="urn:microsoft.com/office/officeart/2005/8/layout/cycle5"/>
    <dgm:cxn modelId="{2D9154F8-E67B-4B74-9B38-68698D572339}" type="presOf" srcId="{9FAC167D-966F-4BC7-ACBA-2DA6FA5E51F9}" destId="{40316F3B-5790-47B2-A8ED-3E0A5600B042}" srcOrd="0" destOrd="0" presId="urn:microsoft.com/office/officeart/2005/8/layout/cycle5"/>
    <dgm:cxn modelId="{915D5E44-B867-4F2C-8EDC-0DFF1279D9C6}" type="presParOf" srcId="{E35F5980-9E50-4A8E-93AD-D2B4D691CBCE}" destId="{6C502DA3-C810-4D6B-90BB-CDD2041B9896}" srcOrd="0" destOrd="0" presId="urn:microsoft.com/office/officeart/2005/8/layout/cycle5"/>
    <dgm:cxn modelId="{BF796717-0C69-484B-818F-6E3E0190DF5A}" type="presParOf" srcId="{E35F5980-9E50-4A8E-93AD-D2B4D691CBCE}" destId="{2DEA09A6-070A-4FF3-BFD9-53D4C7279C82}" srcOrd="1" destOrd="0" presId="urn:microsoft.com/office/officeart/2005/8/layout/cycle5"/>
    <dgm:cxn modelId="{E788D039-8742-42B0-A9F3-17ECD92A56D3}" type="presParOf" srcId="{E35F5980-9E50-4A8E-93AD-D2B4D691CBCE}" destId="{393B5986-DD74-4900-8A56-606E5C922234}" srcOrd="2" destOrd="0" presId="urn:microsoft.com/office/officeart/2005/8/layout/cycle5"/>
    <dgm:cxn modelId="{5292C178-EF05-408D-B71F-85C6BEBD105F}" type="presParOf" srcId="{E35F5980-9E50-4A8E-93AD-D2B4D691CBCE}" destId="{1D43A2BA-07F5-4C88-BAB3-DC761E7E4FFA}" srcOrd="3" destOrd="0" presId="urn:microsoft.com/office/officeart/2005/8/layout/cycle5"/>
    <dgm:cxn modelId="{B6B228FD-5524-4362-9D2A-8BE6B3F38864}" type="presParOf" srcId="{E35F5980-9E50-4A8E-93AD-D2B4D691CBCE}" destId="{274ECDF3-75BC-45E9-824D-B0B221250FE5}" srcOrd="4" destOrd="0" presId="urn:microsoft.com/office/officeart/2005/8/layout/cycle5"/>
    <dgm:cxn modelId="{6396F6BD-143C-498B-BD9A-96A5C4CA7367}" type="presParOf" srcId="{E35F5980-9E50-4A8E-93AD-D2B4D691CBCE}" destId="{40316F3B-5790-47B2-A8ED-3E0A5600B042}" srcOrd="5" destOrd="0" presId="urn:microsoft.com/office/officeart/2005/8/layout/cycle5"/>
    <dgm:cxn modelId="{C2E13D17-51E5-431E-A66D-E180AA2C0CE6}" type="presParOf" srcId="{E35F5980-9E50-4A8E-93AD-D2B4D691CBCE}" destId="{E57810A8-2349-4573-ADFA-EE525EBD82E3}" srcOrd="6" destOrd="0" presId="urn:microsoft.com/office/officeart/2005/8/layout/cycle5"/>
    <dgm:cxn modelId="{17F145D9-7228-4915-ACB7-BDBE36B97C07}" type="presParOf" srcId="{E35F5980-9E50-4A8E-93AD-D2B4D691CBCE}" destId="{C64A62C0-2EB9-480C-A2DC-C6EE95EB7F49}" srcOrd="7" destOrd="0" presId="urn:microsoft.com/office/officeart/2005/8/layout/cycle5"/>
    <dgm:cxn modelId="{3F51F459-3B4E-4CD4-94CC-07F01DC3E15F}" type="presParOf" srcId="{E35F5980-9E50-4A8E-93AD-D2B4D691CBCE}" destId="{C6EDA414-BCCF-4DB9-AE97-6B60EE7BD328}" srcOrd="8" destOrd="0" presId="urn:microsoft.com/office/officeart/2005/8/layout/cycle5"/>
    <dgm:cxn modelId="{9D9473EA-ACDB-4CC8-AE9F-3252533E8B41}" type="presParOf" srcId="{E35F5980-9E50-4A8E-93AD-D2B4D691CBCE}" destId="{389950E5-F246-4B53-905C-B78269BF67D9}" srcOrd="9" destOrd="0" presId="urn:microsoft.com/office/officeart/2005/8/layout/cycle5"/>
    <dgm:cxn modelId="{01BF2C8A-0F2C-4FD9-B801-3A74DB8D595B}" type="presParOf" srcId="{E35F5980-9E50-4A8E-93AD-D2B4D691CBCE}" destId="{9B84051F-DCA6-494C-980B-088B660E1E08}" srcOrd="10" destOrd="0" presId="urn:microsoft.com/office/officeart/2005/8/layout/cycle5"/>
    <dgm:cxn modelId="{7DCCC6C1-1E98-43EB-B1EE-98D55EE4B3D8}" type="presParOf" srcId="{E35F5980-9E50-4A8E-93AD-D2B4D691CBCE}" destId="{227AD9B6-4BDA-4665-9A08-5E68D2CF6765}" srcOrd="11" destOrd="0" presId="urn:microsoft.com/office/officeart/2005/8/layout/cycle5"/>
    <dgm:cxn modelId="{A5CCB1B4-1175-440C-B82D-D9D4E9708AC7}" type="presParOf" srcId="{E35F5980-9E50-4A8E-93AD-D2B4D691CBCE}" destId="{4F45A931-29B7-4A6C-A1B7-51F1CEB6A8B1}" srcOrd="12" destOrd="0" presId="urn:microsoft.com/office/officeart/2005/8/layout/cycle5"/>
    <dgm:cxn modelId="{3F2B36B9-3E21-499E-85D2-409341986A50}" type="presParOf" srcId="{E35F5980-9E50-4A8E-93AD-D2B4D691CBCE}" destId="{2B39942B-5FDC-4D51-A422-8118976710B9}" srcOrd="13" destOrd="0" presId="urn:microsoft.com/office/officeart/2005/8/layout/cycle5"/>
    <dgm:cxn modelId="{1E1FB4CE-BFC6-430D-9C5E-B54D113C8714}" type="presParOf" srcId="{E35F5980-9E50-4A8E-93AD-D2B4D691CBCE}" destId="{5FA7EBCC-CD4C-4792-909F-8CD65DE04937}"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ACABF-11EB-4E28-8482-D9DEA4541529}" type="doc">
      <dgm:prSet loTypeId="urn:microsoft.com/office/officeart/2005/8/layout/bList2" loCatId="list" qsTypeId="urn:microsoft.com/office/officeart/2005/8/quickstyle/simple1" qsCatId="simple" csTypeId="urn:microsoft.com/office/officeart/2005/8/colors/accent1_2" csCatId="accent1" phldr="1"/>
      <dgm:spPr/>
    </dgm:pt>
    <dgm:pt modelId="{664BD709-E6C3-4DB5-A3EA-A575B5F51B3A}">
      <dgm:prSet phldrT="[Texto]"/>
      <dgm:spPr/>
      <dgm:t>
        <a:bodyPr/>
        <a:lstStyle/>
        <a:p>
          <a:r>
            <a:rPr lang="es-SV" dirty="0"/>
            <a:t>Información y educación </a:t>
          </a:r>
        </a:p>
      </dgm:t>
    </dgm:pt>
    <dgm:pt modelId="{BFB0F9A2-3B1F-4806-B77A-018986F3BF93}" type="parTrans" cxnId="{5E1E5EB6-BF0B-4F40-8AA2-A006044938A7}">
      <dgm:prSet/>
      <dgm:spPr/>
      <dgm:t>
        <a:bodyPr/>
        <a:lstStyle/>
        <a:p>
          <a:endParaRPr lang="es-SV"/>
        </a:p>
      </dgm:t>
    </dgm:pt>
    <dgm:pt modelId="{A3D33622-4651-4D7B-AA45-B3E3C7E5A73B}" type="sibTrans" cxnId="{5E1E5EB6-BF0B-4F40-8AA2-A006044938A7}">
      <dgm:prSet/>
      <dgm:spPr/>
      <dgm:t>
        <a:bodyPr/>
        <a:lstStyle/>
        <a:p>
          <a:endParaRPr lang="es-SV"/>
        </a:p>
      </dgm:t>
    </dgm:pt>
    <dgm:pt modelId="{4F904147-EDF4-49DE-B8A2-3E0FFA0493AD}">
      <dgm:prSet phldrT="[Texto]"/>
      <dgm:spPr/>
      <dgm:t>
        <a:bodyPr/>
        <a:lstStyle/>
        <a:p>
          <a:r>
            <a:rPr lang="es-SV" dirty="0"/>
            <a:t>Practica de valores</a:t>
          </a:r>
        </a:p>
      </dgm:t>
    </dgm:pt>
    <dgm:pt modelId="{6195AC44-E850-4A0F-A3AC-574D5D97B945}" type="parTrans" cxnId="{AD4BB737-14D4-4A14-91EA-38A5E02E4249}">
      <dgm:prSet/>
      <dgm:spPr/>
      <dgm:t>
        <a:bodyPr/>
        <a:lstStyle/>
        <a:p>
          <a:endParaRPr lang="es-SV"/>
        </a:p>
      </dgm:t>
    </dgm:pt>
    <dgm:pt modelId="{99B500C0-1F9E-4917-82D4-B7CA951F3A9F}" type="sibTrans" cxnId="{AD4BB737-14D4-4A14-91EA-38A5E02E4249}">
      <dgm:prSet/>
      <dgm:spPr/>
      <dgm:t>
        <a:bodyPr/>
        <a:lstStyle/>
        <a:p>
          <a:endParaRPr lang="es-SV"/>
        </a:p>
      </dgm:t>
    </dgm:pt>
    <dgm:pt modelId="{D6D6B980-FEA5-4768-B8FE-493BE9C6CFDC}">
      <dgm:prSet phldrT="[Texto]"/>
      <dgm:spPr/>
      <dgm:t>
        <a:bodyPr/>
        <a:lstStyle/>
        <a:p>
          <a:r>
            <a:rPr lang="es-SV" dirty="0"/>
            <a:t>Busca ayuda</a:t>
          </a:r>
        </a:p>
      </dgm:t>
    </dgm:pt>
    <dgm:pt modelId="{312BB92D-DB37-4699-A661-FA86ACED4F54}" type="parTrans" cxnId="{8AA3F600-00D5-463A-851E-104D53732856}">
      <dgm:prSet/>
      <dgm:spPr/>
      <dgm:t>
        <a:bodyPr/>
        <a:lstStyle/>
        <a:p>
          <a:endParaRPr lang="es-SV"/>
        </a:p>
      </dgm:t>
    </dgm:pt>
    <dgm:pt modelId="{9272EB0F-986F-4E06-BB48-12638C94A245}" type="sibTrans" cxnId="{8AA3F600-00D5-463A-851E-104D53732856}">
      <dgm:prSet/>
      <dgm:spPr/>
      <dgm:t>
        <a:bodyPr/>
        <a:lstStyle/>
        <a:p>
          <a:endParaRPr lang="es-SV"/>
        </a:p>
      </dgm:t>
    </dgm:pt>
    <dgm:pt modelId="{23DD5EBB-1EED-4E23-859F-63B8DABF167B}">
      <dgm:prSet/>
      <dgm:spPr>
        <a:blipFill rotWithShape="0">
          <a:blip xmlns:r="http://schemas.openxmlformats.org/officeDocument/2006/relationships" r:embed="rId1"/>
          <a:srcRect/>
          <a:stretch>
            <a:fillRect t="-13000" b="-13000"/>
          </a:stretch>
        </a:blipFill>
      </dgm:spPr>
      <dgm:t>
        <a:bodyPr/>
        <a:lstStyle/>
        <a:p>
          <a:endParaRPr lang="es-SV" dirty="0"/>
        </a:p>
      </dgm:t>
    </dgm:pt>
    <dgm:pt modelId="{0597CD3C-35A7-4870-8C44-DB3898B3520F}" type="parTrans" cxnId="{62D9A65E-1956-41C9-BA56-458AB881D30A}">
      <dgm:prSet/>
      <dgm:spPr/>
      <dgm:t>
        <a:bodyPr/>
        <a:lstStyle/>
        <a:p>
          <a:endParaRPr lang="es-SV"/>
        </a:p>
      </dgm:t>
    </dgm:pt>
    <dgm:pt modelId="{3826EB34-20FF-4FD2-AD5C-E766AE24F5EB}" type="sibTrans" cxnId="{62D9A65E-1956-41C9-BA56-458AB881D30A}">
      <dgm:prSet/>
      <dgm:spPr/>
      <dgm:t>
        <a:bodyPr/>
        <a:lstStyle/>
        <a:p>
          <a:endParaRPr lang="es-SV"/>
        </a:p>
      </dgm:t>
    </dgm:pt>
    <dgm:pt modelId="{D5A8DD8B-4220-45C3-9BE6-E059A3539C8E}">
      <dgm:prSet custT="1"/>
      <dgm:spPr>
        <a:blipFill rotWithShape="0">
          <a:blip xmlns:r="http://schemas.openxmlformats.org/officeDocument/2006/relationships" r:embed="rId2"/>
          <a:srcRect/>
          <a:stretch>
            <a:fillRect l="-40000" r="-40000"/>
          </a:stretch>
        </a:blipFill>
      </dgm:spPr>
      <dgm:t>
        <a:bodyPr/>
        <a:lstStyle/>
        <a:p>
          <a:endParaRPr lang="es-SV" sz="2800" dirty="0"/>
        </a:p>
      </dgm:t>
    </dgm:pt>
    <dgm:pt modelId="{E983D31C-B75E-4A04-86A5-235CB9A0E6B1}" type="parTrans" cxnId="{16A0F7EC-6836-4759-BCE2-C2789C0F5505}">
      <dgm:prSet/>
      <dgm:spPr/>
      <dgm:t>
        <a:bodyPr/>
        <a:lstStyle/>
        <a:p>
          <a:endParaRPr lang="es-SV"/>
        </a:p>
      </dgm:t>
    </dgm:pt>
    <dgm:pt modelId="{C5CC28CC-1553-4AC7-9F53-8711B34D62F1}" type="sibTrans" cxnId="{16A0F7EC-6836-4759-BCE2-C2789C0F5505}">
      <dgm:prSet/>
      <dgm:spPr/>
      <dgm:t>
        <a:bodyPr/>
        <a:lstStyle/>
        <a:p>
          <a:endParaRPr lang="es-SV"/>
        </a:p>
      </dgm:t>
    </dgm:pt>
    <dgm:pt modelId="{AD07D9C0-6C15-4250-AA24-802F203FBCA9}" type="pres">
      <dgm:prSet presAssocID="{200ACABF-11EB-4E28-8482-D9DEA4541529}" presName="diagram" presStyleCnt="0">
        <dgm:presLayoutVars>
          <dgm:dir/>
          <dgm:animLvl val="lvl"/>
          <dgm:resizeHandles val="exact"/>
        </dgm:presLayoutVars>
      </dgm:prSet>
      <dgm:spPr/>
    </dgm:pt>
    <dgm:pt modelId="{13E01A4A-4567-4356-9D58-EDF5A4D528BB}" type="pres">
      <dgm:prSet presAssocID="{664BD709-E6C3-4DB5-A3EA-A575B5F51B3A}" presName="compNode" presStyleCnt="0"/>
      <dgm:spPr/>
    </dgm:pt>
    <dgm:pt modelId="{39F9AE77-719B-42A3-91E9-446A28B1DA47}" type="pres">
      <dgm:prSet presAssocID="{664BD709-E6C3-4DB5-A3EA-A575B5F51B3A}" presName="childRect" presStyleLbl="bgAcc1" presStyleIdx="0" presStyleCnt="3">
        <dgm:presLayoutVars>
          <dgm:bulletEnabled val="1"/>
        </dgm:presLayoutVars>
      </dgm:prSet>
      <dgm:spPr/>
    </dgm:pt>
    <dgm:pt modelId="{670D9210-E0C1-4D36-8B93-0B5EE751EE3C}" type="pres">
      <dgm:prSet presAssocID="{664BD709-E6C3-4DB5-A3EA-A575B5F51B3A}" presName="parentText" presStyleLbl="node1" presStyleIdx="0" presStyleCnt="0">
        <dgm:presLayoutVars>
          <dgm:chMax val="0"/>
          <dgm:bulletEnabled val="1"/>
        </dgm:presLayoutVars>
      </dgm:prSet>
      <dgm:spPr/>
    </dgm:pt>
    <dgm:pt modelId="{AC10BDEC-4D31-4382-9F56-272523B8A7FB}" type="pres">
      <dgm:prSet presAssocID="{664BD709-E6C3-4DB5-A3EA-A575B5F51B3A}" presName="parentRect" presStyleLbl="alignNode1" presStyleIdx="0" presStyleCnt="3"/>
      <dgm:spPr/>
    </dgm:pt>
    <dgm:pt modelId="{6292CA88-221D-4D90-9431-6D7730B39ADA}" type="pres">
      <dgm:prSet presAssocID="{664BD709-E6C3-4DB5-A3EA-A575B5F51B3A}" presName="adorn" presStyleLbl="fgAccFollowNode1" presStyleIdx="0" presStyleCnt="3"/>
      <dgm:spPr/>
    </dgm:pt>
    <dgm:pt modelId="{94E6FDAE-A7FC-4C65-997A-E647A3A899A8}" type="pres">
      <dgm:prSet presAssocID="{A3D33622-4651-4D7B-AA45-B3E3C7E5A73B}" presName="sibTrans" presStyleLbl="sibTrans2D1" presStyleIdx="0" presStyleCnt="0"/>
      <dgm:spPr/>
    </dgm:pt>
    <dgm:pt modelId="{82882EBF-43C8-4CAA-A863-BB2E02BB3EA1}" type="pres">
      <dgm:prSet presAssocID="{4F904147-EDF4-49DE-B8A2-3E0FFA0493AD}" presName="compNode" presStyleCnt="0"/>
      <dgm:spPr/>
    </dgm:pt>
    <dgm:pt modelId="{8CA35EBA-D5A6-4B0E-AD5A-8E4F942A5799}" type="pres">
      <dgm:prSet presAssocID="{4F904147-EDF4-49DE-B8A2-3E0FFA0493AD}" presName="childRect" presStyleLbl="bgAcc1" presStyleIdx="1" presStyleCnt="3">
        <dgm:presLayoutVars>
          <dgm:bulletEnabled val="1"/>
        </dgm:presLayoutVars>
      </dgm:prSet>
      <dgm:spPr>
        <a:blipFill rotWithShape="0">
          <a:blip xmlns:r="http://schemas.openxmlformats.org/officeDocument/2006/relationships" r:embed="rId3"/>
          <a:srcRect/>
          <a:stretch>
            <a:fillRect t="-48000" b="-48000"/>
          </a:stretch>
        </a:blipFill>
      </dgm:spPr>
    </dgm:pt>
    <dgm:pt modelId="{9897A4B3-CAF9-44E0-878C-99ABEB3634F2}" type="pres">
      <dgm:prSet presAssocID="{4F904147-EDF4-49DE-B8A2-3E0FFA0493AD}" presName="parentText" presStyleLbl="node1" presStyleIdx="0" presStyleCnt="0">
        <dgm:presLayoutVars>
          <dgm:chMax val="0"/>
          <dgm:bulletEnabled val="1"/>
        </dgm:presLayoutVars>
      </dgm:prSet>
      <dgm:spPr/>
    </dgm:pt>
    <dgm:pt modelId="{15D51646-DCB6-46D2-B959-7380A4752145}" type="pres">
      <dgm:prSet presAssocID="{4F904147-EDF4-49DE-B8A2-3E0FFA0493AD}" presName="parentRect" presStyleLbl="alignNode1" presStyleIdx="1" presStyleCnt="3"/>
      <dgm:spPr/>
    </dgm:pt>
    <dgm:pt modelId="{3BAE9694-711F-4F21-B812-4A4CA9192CE0}" type="pres">
      <dgm:prSet presAssocID="{4F904147-EDF4-49DE-B8A2-3E0FFA0493AD}" presName="adorn" presStyleLbl="fgAccFollowNode1" presStyleIdx="1" presStyleCnt="3"/>
      <dgm:spPr/>
    </dgm:pt>
    <dgm:pt modelId="{CDAA3E5C-9DDF-41E1-8A3C-2D8199BE480E}" type="pres">
      <dgm:prSet presAssocID="{99B500C0-1F9E-4917-82D4-B7CA951F3A9F}" presName="sibTrans" presStyleLbl="sibTrans2D1" presStyleIdx="0" presStyleCnt="0"/>
      <dgm:spPr/>
    </dgm:pt>
    <dgm:pt modelId="{BD1011C2-F40B-45D7-A7A5-BC896762BA93}" type="pres">
      <dgm:prSet presAssocID="{D6D6B980-FEA5-4768-B8FE-493BE9C6CFDC}" presName="compNode" presStyleCnt="0"/>
      <dgm:spPr/>
    </dgm:pt>
    <dgm:pt modelId="{9B51D64B-3C71-4E03-A381-8F9AE7796E60}" type="pres">
      <dgm:prSet presAssocID="{D6D6B980-FEA5-4768-B8FE-493BE9C6CFDC}" presName="childRect" presStyleLbl="bgAcc1" presStyleIdx="2" presStyleCnt="3">
        <dgm:presLayoutVars>
          <dgm:bulletEnabled val="1"/>
        </dgm:presLayoutVars>
      </dgm:prSet>
      <dgm:spPr/>
    </dgm:pt>
    <dgm:pt modelId="{19669758-8491-4BE1-9DBE-4EF77915DA7D}" type="pres">
      <dgm:prSet presAssocID="{D6D6B980-FEA5-4768-B8FE-493BE9C6CFDC}" presName="parentText" presStyleLbl="node1" presStyleIdx="0" presStyleCnt="0">
        <dgm:presLayoutVars>
          <dgm:chMax val="0"/>
          <dgm:bulletEnabled val="1"/>
        </dgm:presLayoutVars>
      </dgm:prSet>
      <dgm:spPr/>
    </dgm:pt>
    <dgm:pt modelId="{A322E81A-AD0E-45C4-AB6E-360DE4F3F07E}" type="pres">
      <dgm:prSet presAssocID="{D6D6B980-FEA5-4768-B8FE-493BE9C6CFDC}" presName="parentRect" presStyleLbl="alignNode1" presStyleIdx="2" presStyleCnt="3"/>
      <dgm:spPr/>
    </dgm:pt>
    <dgm:pt modelId="{98633CAE-D03F-4502-A802-EE3830A05A4A}" type="pres">
      <dgm:prSet presAssocID="{D6D6B980-FEA5-4768-B8FE-493BE9C6CFDC}" presName="adorn" presStyleLbl="fgAccFollowNode1" presStyleIdx="2" presStyleCnt="3"/>
      <dgm:spPr/>
    </dgm:pt>
  </dgm:ptLst>
  <dgm:cxnLst>
    <dgm:cxn modelId="{8AA3F600-00D5-463A-851E-104D53732856}" srcId="{200ACABF-11EB-4E28-8482-D9DEA4541529}" destId="{D6D6B980-FEA5-4768-B8FE-493BE9C6CFDC}" srcOrd="2" destOrd="0" parTransId="{312BB92D-DB37-4699-A661-FA86ACED4F54}" sibTransId="{9272EB0F-986F-4E06-BB48-12638C94A245}"/>
    <dgm:cxn modelId="{15551C0B-4C16-4317-8D5B-7A1BD7725068}" type="presOf" srcId="{D5A8DD8B-4220-45C3-9BE6-E059A3539C8E}" destId="{9B51D64B-3C71-4E03-A381-8F9AE7796E60}" srcOrd="0" destOrd="0" presId="urn:microsoft.com/office/officeart/2005/8/layout/bList2"/>
    <dgm:cxn modelId="{2A24D428-5DD4-4AC1-846B-76618E0634EA}" type="presOf" srcId="{D6D6B980-FEA5-4768-B8FE-493BE9C6CFDC}" destId="{19669758-8491-4BE1-9DBE-4EF77915DA7D}" srcOrd="0" destOrd="0" presId="urn:microsoft.com/office/officeart/2005/8/layout/bList2"/>
    <dgm:cxn modelId="{E60F9C31-11F1-45A5-B7FA-F7BC19B5813F}" type="presOf" srcId="{664BD709-E6C3-4DB5-A3EA-A575B5F51B3A}" destId="{670D9210-E0C1-4D36-8B93-0B5EE751EE3C}" srcOrd="0" destOrd="0" presId="urn:microsoft.com/office/officeart/2005/8/layout/bList2"/>
    <dgm:cxn modelId="{AD4BB737-14D4-4A14-91EA-38A5E02E4249}" srcId="{200ACABF-11EB-4E28-8482-D9DEA4541529}" destId="{4F904147-EDF4-49DE-B8A2-3E0FFA0493AD}" srcOrd="1" destOrd="0" parTransId="{6195AC44-E850-4A0F-A3AC-574D5D97B945}" sibTransId="{99B500C0-1F9E-4917-82D4-B7CA951F3A9F}"/>
    <dgm:cxn modelId="{62D9A65E-1956-41C9-BA56-458AB881D30A}" srcId="{664BD709-E6C3-4DB5-A3EA-A575B5F51B3A}" destId="{23DD5EBB-1EED-4E23-859F-63B8DABF167B}" srcOrd="0" destOrd="0" parTransId="{0597CD3C-35A7-4870-8C44-DB3898B3520F}" sibTransId="{3826EB34-20FF-4FD2-AD5C-E766AE24F5EB}"/>
    <dgm:cxn modelId="{5957D34C-47E4-4AEF-8C8C-DB5D5C61D331}" type="presOf" srcId="{99B500C0-1F9E-4917-82D4-B7CA951F3A9F}" destId="{CDAA3E5C-9DDF-41E1-8A3C-2D8199BE480E}" srcOrd="0" destOrd="0" presId="urn:microsoft.com/office/officeart/2005/8/layout/bList2"/>
    <dgm:cxn modelId="{69AE6B82-434D-4384-9E94-897E86D070F8}" type="presOf" srcId="{664BD709-E6C3-4DB5-A3EA-A575B5F51B3A}" destId="{AC10BDEC-4D31-4382-9F56-272523B8A7FB}" srcOrd="1" destOrd="0" presId="urn:microsoft.com/office/officeart/2005/8/layout/bList2"/>
    <dgm:cxn modelId="{07BEE184-5087-4F16-B64A-FB9F6191B527}" type="presOf" srcId="{A3D33622-4651-4D7B-AA45-B3E3C7E5A73B}" destId="{94E6FDAE-A7FC-4C65-997A-E647A3A899A8}" srcOrd="0" destOrd="0" presId="urn:microsoft.com/office/officeart/2005/8/layout/bList2"/>
    <dgm:cxn modelId="{85BCC9AA-E9B4-4709-B9BC-48A8C163F7E3}" type="presOf" srcId="{4F904147-EDF4-49DE-B8A2-3E0FFA0493AD}" destId="{9897A4B3-CAF9-44E0-878C-99ABEB3634F2}" srcOrd="0" destOrd="0" presId="urn:microsoft.com/office/officeart/2005/8/layout/bList2"/>
    <dgm:cxn modelId="{5E1E5EB6-BF0B-4F40-8AA2-A006044938A7}" srcId="{200ACABF-11EB-4E28-8482-D9DEA4541529}" destId="{664BD709-E6C3-4DB5-A3EA-A575B5F51B3A}" srcOrd="0" destOrd="0" parTransId="{BFB0F9A2-3B1F-4806-B77A-018986F3BF93}" sibTransId="{A3D33622-4651-4D7B-AA45-B3E3C7E5A73B}"/>
    <dgm:cxn modelId="{8244B9BA-6AA1-4F10-BD3C-9DEB80C6DD89}" type="presOf" srcId="{23DD5EBB-1EED-4E23-859F-63B8DABF167B}" destId="{39F9AE77-719B-42A3-91E9-446A28B1DA47}" srcOrd="0" destOrd="0" presId="urn:microsoft.com/office/officeart/2005/8/layout/bList2"/>
    <dgm:cxn modelId="{56E2A6DB-DFA3-4C1F-964F-202B5C75458C}" type="presOf" srcId="{4F904147-EDF4-49DE-B8A2-3E0FFA0493AD}" destId="{15D51646-DCB6-46D2-B959-7380A4752145}" srcOrd="1" destOrd="0" presId="urn:microsoft.com/office/officeart/2005/8/layout/bList2"/>
    <dgm:cxn modelId="{3BD24AE0-8F16-4CE4-9707-D7EF89688C75}" type="presOf" srcId="{200ACABF-11EB-4E28-8482-D9DEA4541529}" destId="{AD07D9C0-6C15-4250-AA24-802F203FBCA9}" srcOrd="0" destOrd="0" presId="urn:microsoft.com/office/officeart/2005/8/layout/bList2"/>
    <dgm:cxn modelId="{16A0F7EC-6836-4759-BCE2-C2789C0F5505}" srcId="{D6D6B980-FEA5-4768-B8FE-493BE9C6CFDC}" destId="{D5A8DD8B-4220-45C3-9BE6-E059A3539C8E}" srcOrd="0" destOrd="0" parTransId="{E983D31C-B75E-4A04-86A5-235CB9A0E6B1}" sibTransId="{C5CC28CC-1553-4AC7-9F53-8711B34D62F1}"/>
    <dgm:cxn modelId="{BC937FF1-225F-455D-A67E-A8598B79C964}" type="presOf" srcId="{D6D6B980-FEA5-4768-B8FE-493BE9C6CFDC}" destId="{A322E81A-AD0E-45C4-AB6E-360DE4F3F07E}" srcOrd="1" destOrd="0" presId="urn:microsoft.com/office/officeart/2005/8/layout/bList2"/>
    <dgm:cxn modelId="{16A3604B-7E19-4590-9C8E-3ACC8EFBB74C}" type="presParOf" srcId="{AD07D9C0-6C15-4250-AA24-802F203FBCA9}" destId="{13E01A4A-4567-4356-9D58-EDF5A4D528BB}" srcOrd="0" destOrd="0" presId="urn:microsoft.com/office/officeart/2005/8/layout/bList2"/>
    <dgm:cxn modelId="{89BE2B07-D244-49A5-9088-D063F8CE6986}" type="presParOf" srcId="{13E01A4A-4567-4356-9D58-EDF5A4D528BB}" destId="{39F9AE77-719B-42A3-91E9-446A28B1DA47}" srcOrd="0" destOrd="0" presId="urn:microsoft.com/office/officeart/2005/8/layout/bList2"/>
    <dgm:cxn modelId="{0641114B-B984-471F-B3B9-311A8BBD9FFA}" type="presParOf" srcId="{13E01A4A-4567-4356-9D58-EDF5A4D528BB}" destId="{670D9210-E0C1-4D36-8B93-0B5EE751EE3C}" srcOrd="1" destOrd="0" presId="urn:microsoft.com/office/officeart/2005/8/layout/bList2"/>
    <dgm:cxn modelId="{A891D6A2-4572-47B2-8D9F-47294E2E9478}" type="presParOf" srcId="{13E01A4A-4567-4356-9D58-EDF5A4D528BB}" destId="{AC10BDEC-4D31-4382-9F56-272523B8A7FB}" srcOrd="2" destOrd="0" presId="urn:microsoft.com/office/officeart/2005/8/layout/bList2"/>
    <dgm:cxn modelId="{72CC617A-FC11-42EB-A9A9-1539FD9B9A7D}" type="presParOf" srcId="{13E01A4A-4567-4356-9D58-EDF5A4D528BB}" destId="{6292CA88-221D-4D90-9431-6D7730B39ADA}" srcOrd="3" destOrd="0" presId="urn:microsoft.com/office/officeart/2005/8/layout/bList2"/>
    <dgm:cxn modelId="{8B7CEA6C-CBB9-4068-A1DF-94215480E29F}" type="presParOf" srcId="{AD07D9C0-6C15-4250-AA24-802F203FBCA9}" destId="{94E6FDAE-A7FC-4C65-997A-E647A3A899A8}" srcOrd="1" destOrd="0" presId="urn:microsoft.com/office/officeart/2005/8/layout/bList2"/>
    <dgm:cxn modelId="{E75FF9B6-833A-43E5-9530-BB790217DC1B}" type="presParOf" srcId="{AD07D9C0-6C15-4250-AA24-802F203FBCA9}" destId="{82882EBF-43C8-4CAA-A863-BB2E02BB3EA1}" srcOrd="2" destOrd="0" presId="urn:microsoft.com/office/officeart/2005/8/layout/bList2"/>
    <dgm:cxn modelId="{D7D777BC-1B6B-44F5-B873-E193BE82B61F}" type="presParOf" srcId="{82882EBF-43C8-4CAA-A863-BB2E02BB3EA1}" destId="{8CA35EBA-D5A6-4B0E-AD5A-8E4F942A5799}" srcOrd="0" destOrd="0" presId="urn:microsoft.com/office/officeart/2005/8/layout/bList2"/>
    <dgm:cxn modelId="{8A301AE8-3592-463D-AFC0-F058CB9AE931}" type="presParOf" srcId="{82882EBF-43C8-4CAA-A863-BB2E02BB3EA1}" destId="{9897A4B3-CAF9-44E0-878C-99ABEB3634F2}" srcOrd="1" destOrd="0" presId="urn:microsoft.com/office/officeart/2005/8/layout/bList2"/>
    <dgm:cxn modelId="{973B4DC7-250C-492A-B3B8-C94F7F1DD56C}" type="presParOf" srcId="{82882EBF-43C8-4CAA-A863-BB2E02BB3EA1}" destId="{15D51646-DCB6-46D2-B959-7380A4752145}" srcOrd="2" destOrd="0" presId="urn:microsoft.com/office/officeart/2005/8/layout/bList2"/>
    <dgm:cxn modelId="{6F9047D8-2EAD-4F63-B80B-35D4A84B715E}" type="presParOf" srcId="{82882EBF-43C8-4CAA-A863-BB2E02BB3EA1}" destId="{3BAE9694-711F-4F21-B812-4A4CA9192CE0}" srcOrd="3" destOrd="0" presId="urn:microsoft.com/office/officeart/2005/8/layout/bList2"/>
    <dgm:cxn modelId="{46E8E3DC-2BE7-417D-A66E-4CED238C6F8A}" type="presParOf" srcId="{AD07D9C0-6C15-4250-AA24-802F203FBCA9}" destId="{CDAA3E5C-9DDF-41E1-8A3C-2D8199BE480E}" srcOrd="3" destOrd="0" presId="urn:microsoft.com/office/officeart/2005/8/layout/bList2"/>
    <dgm:cxn modelId="{68B47D48-CE74-4BF5-B463-8A4C4823E36E}" type="presParOf" srcId="{AD07D9C0-6C15-4250-AA24-802F203FBCA9}" destId="{BD1011C2-F40B-45D7-A7A5-BC896762BA93}" srcOrd="4" destOrd="0" presId="urn:microsoft.com/office/officeart/2005/8/layout/bList2"/>
    <dgm:cxn modelId="{8387D35D-3B1B-4D27-BE54-90CD535FCAB8}" type="presParOf" srcId="{BD1011C2-F40B-45D7-A7A5-BC896762BA93}" destId="{9B51D64B-3C71-4E03-A381-8F9AE7796E60}" srcOrd="0" destOrd="0" presId="urn:microsoft.com/office/officeart/2005/8/layout/bList2"/>
    <dgm:cxn modelId="{3A550D58-6361-4936-8A68-78FCC7B93F39}" type="presParOf" srcId="{BD1011C2-F40B-45D7-A7A5-BC896762BA93}" destId="{19669758-8491-4BE1-9DBE-4EF77915DA7D}" srcOrd="1" destOrd="0" presId="urn:microsoft.com/office/officeart/2005/8/layout/bList2"/>
    <dgm:cxn modelId="{590D4ECB-5785-491F-8B78-85FAC95CF22F}" type="presParOf" srcId="{BD1011C2-F40B-45D7-A7A5-BC896762BA93}" destId="{A322E81A-AD0E-45C4-AB6E-360DE4F3F07E}" srcOrd="2" destOrd="0" presId="urn:microsoft.com/office/officeart/2005/8/layout/bList2"/>
    <dgm:cxn modelId="{451FA61D-D4BA-4B18-B371-F71ACB945473}" type="presParOf" srcId="{BD1011C2-F40B-45D7-A7A5-BC896762BA93}" destId="{98633CAE-D03F-4502-A802-EE3830A05A4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02DA3-C810-4D6B-90BB-CDD2041B9896}">
      <dsp:nvSpPr>
        <dsp:cNvPr id="0" name=""/>
        <dsp:cNvSpPr/>
      </dsp:nvSpPr>
      <dsp:spPr>
        <a:xfrm>
          <a:off x="4398300" y="-32446"/>
          <a:ext cx="2469943" cy="1259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ysClr val="windowText" lastClr="000000"/>
              </a:solidFill>
              <a:latin typeface="Arial" panose="020B0604020202020204" pitchFamily="34" charset="0"/>
              <a:cs typeface="Arial" panose="020B0604020202020204" pitchFamily="34" charset="0"/>
            </a:rPr>
            <a:t>1</a:t>
          </a:r>
        </a:p>
        <a:p>
          <a:pPr marL="0" lvl="0" indent="0" algn="ctr" defTabSz="622300">
            <a:lnSpc>
              <a:spcPct val="90000"/>
            </a:lnSpc>
            <a:spcBef>
              <a:spcPct val="0"/>
            </a:spcBef>
            <a:spcAft>
              <a:spcPct val="35000"/>
            </a:spcAft>
            <a:buNone/>
          </a:pPr>
          <a:r>
            <a:rPr lang="es-ES" sz="1400" b="1" kern="1200" dirty="0">
              <a:solidFill>
                <a:sysClr val="windowText" lastClr="000000"/>
              </a:solidFill>
              <a:latin typeface="Arial" panose="020B0604020202020204" pitchFamily="34" charset="0"/>
              <a:cs typeface="Arial" panose="020B0604020202020204" pitchFamily="34" charset="0"/>
            </a:rPr>
            <a:t>Falta de información  correcta sobre la transmisión del VIH .</a:t>
          </a:r>
        </a:p>
      </dsp:txBody>
      <dsp:txXfrm>
        <a:off x="4459794" y="29048"/>
        <a:ext cx="2346955" cy="1136732"/>
      </dsp:txXfrm>
    </dsp:sp>
    <dsp:sp modelId="{393B5986-DD74-4900-8A56-606E5C922234}">
      <dsp:nvSpPr>
        <dsp:cNvPr id="0" name=""/>
        <dsp:cNvSpPr/>
      </dsp:nvSpPr>
      <dsp:spPr>
        <a:xfrm>
          <a:off x="3377063" y="597413"/>
          <a:ext cx="4512418" cy="4512418"/>
        </a:xfrm>
        <a:custGeom>
          <a:avLst/>
          <a:gdLst/>
          <a:ahLst/>
          <a:cxnLst/>
          <a:rect l="0" t="0" r="0" b="0"/>
          <a:pathLst>
            <a:path>
              <a:moveTo>
                <a:pt x="3618007" y="457324"/>
              </a:moveTo>
              <a:arcTo wR="2256209" hR="2256209" stAng="18427594" swAng="715118"/>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D43A2BA-07F5-4C88-BAB3-DC761E7E4FFA}">
      <dsp:nvSpPr>
        <dsp:cNvPr id="0" name=""/>
        <dsp:cNvSpPr/>
      </dsp:nvSpPr>
      <dsp:spPr>
        <a:xfrm>
          <a:off x="6501439" y="1495340"/>
          <a:ext cx="2555231" cy="132215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SV" sz="1600" b="1" kern="1200" dirty="0">
              <a:solidFill>
                <a:sysClr val="windowText" lastClr="000000"/>
              </a:solidFill>
              <a:latin typeface="Arial" panose="020B0604020202020204" pitchFamily="34" charset="0"/>
              <a:cs typeface="Arial" panose="020B0604020202020204" pitchFamily="34" charset="0"/>
            </a:rPr>
            <a:t>2</a:t>
          </a:r>
        </a:p>
        <a:p>
          <a:pPr marL="0" lvl="0" indent="0" algn="ctr" defTabSz="711200">
            <a:lnSpc>
              <a:spcPct val="90000"/>
            </a:lnSpc>
            <a:spcBef>
              <a:spcPct val="0"/>
            </a:spcBef>
            <a:spcAft>
              <a:spcPct val="35000"/>
            </a:spcAft>
            <a:buNone/>
          </a:pPr>
          <a:r>
            <a:rPr lang="es-SV" sz="1600" b="1" kern="1200" dirty="0">
              <a:solidFill>
                <a:sysClr val="windowText" lastClr="000000"/>
              </a:solidFill>
              <a:latin typeface="Arial" panose="020B0604020202020204" pitchFamily="34" charset="0"/>
              <a:cs typeface="Arial" panose="020B0604020202020204" pitchFamily="34" charset="0"/>
            </a:rPr>
            <a:t>Noticias irresponsables sobre el VIH por los medios de comunicación. </a:t>
          </a:r>
        </a:p>
      </dsp:txBody>
      <dsp:txXfrm>
        <a:off x="6565981" y="1559882"/>
        <a:ext cx="2426147" cy="1193068"/>
      </dsp:txXfrm>
    </dsp:sp>
    <dsp:sp modelId="{40316F3B-5790-47B2-A8ED-3E0A5600B042}">
      <dsp:nvSpPr>
        <dsp:cNvPr id="0" name=""/>
        <dsp:cNvSpPr/>
      </dsp:nvSpPr>
      <dsp:spPr>
        <a:xfrm>
          <a:off x="3377063" y="597413"/>
          <a:ext cx="4512418" cy="4512418"/>
        </a:xfrm>
        <a:custGeom>
          <a:avLst/>
          <a:gdLst/>
          <a:ahLst/>
          <a:cxnLst/>
          <a:rect l="0" t="0" r="0" b="0"/>
          <a:pathLst>
            <a:path>
              <a:moveTo>
                <a:pt x="4500239" y="2490321"/>
              </a:moveTo>
              <a:arcTo wR="2256209" hR="2256209" stAng="21957356" swAng="1269467"/>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57810A8-2349-4573-ADFA-EE525EBD82E3}">
      <dsp:nvSpPr>
        <dsp:cNvPr id="0" name=""/>
        <dsp:cNvSpPr/>
      </dsp:nvSpPr>
      <dsp:spPr>
        <a:xfrm>
          <a:off x="5963842" y="4114862"/>
          <a:ext cx="1991193" cy="112814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SV" sz="1600" b="1" kern="1200" dirty="0">
              <a:solidFill>
                <a:sysClr val="windowText" lastClr="000000"/>
              </a:solidFill>
              <a:latin typeface="Arial" panose="020B0604020202020204" pitchFamily="34" charset="0"/>
              <a:cs typeface="Arial" panose="020B0604020202020204" pitchFamily="34" charset="0"/>
            </a:rPr>
            <a:t>3</a:t>
          </a:r>
        </a:p>
        <a:p>
          <a:pPr marL="0" lvl="0" indent="0" algn="ctr" defTabSz="711200">
            <a:lnSpc>
              <a:spcPct val="90000"/>
            </a:lnSpc>
            <a:spcBef>
              <a:spcPct val="0"/>
            </a:spcBef>
            <a:spcAft>
              <a:spcPct val="35000"/>
            </a:spcAft>
            <a:buNone/>
          </a:pPr>
          <a:r>
            <a:rPr lang="es-SV" sz="1600" b="1" kern="1200" dirty="0">
              <a:solidFill>
                <a:sysClr val="windowText" lastClr="000000"/>
              </a:solidFill>
              <a:latin typeface="Arial" panose="020B0604020202020204" pitchFamily="34" charset="0"/>
              <a:cs typeface="Arial" panose="020B0604020202020204" pitchFamily="34" charset="0"/>
            </a:rPr>
            <a:t>Falta de acceso al tratamiento. </a:t>
          </a:r>
        </a:p>
      </dsp:txBody>
      <dsp:txXfrm>
        <a:off x="6018913" y="4169933"/>
        <a:ext cx="1881051" cy="1018003"/>
      </dsp:txXfrm>
    </dsp:sp>
    <dsp:sp modelId="{C6EDA414-BCCF-4DB9-AE97-6B60EE7BD328}">
      <dsp:nvSpPr>
        <dsp:cNvPr id="0" name=""/>
        <dsp:cNvSpPr/>
      </dsp:nvSpPr>
      <dsp:spPr>
        <a:xfrm>
          <a:off x="3377063" y="597413"/>
          <a:ext cx="4512418" cy="4512418"/>
        </a:xfrm>
        <a:custGeom>
          <a:avLst/>
          <a:gdLst/>
          <a:ahLst/>
          <a:cxnLst/>
          <a:rect l="0" t="0" r="0" b="0"/>
          <a:pathLst>
            <a:path>
              <a:moveTo>
                <a:pt x="2500784" y="4499123"/>
              </a:moveTo>
              <a:arcTo wR="2256209" hR="2256209" stAng="5026611" swAng="397363"/>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89950E5-F246-4B53-905C-B78269BF67D9}">
      <dsp:nvSpPr>
        <dsp:cNvPr id="0" name=""/>
        <dsp:cNvSpPr/>
      </dsp:nvSpPr>
      <dsp:spPr>
        <a:xfrm>
          <a:off x="3083346" y="4114862"/>
          <a:ext cx="2447519" cy="112814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SV" sz="1600" b="1" kern="1200" dirty="0">
              <a:solidFill>
                <a:sysClr val="windowText" lastClr="000000"/>
              </a:solidFill>
              <a:latin typeface="Arial" panose="020B0604020202020204" pitchFamily="34" charset="0"/>
              <a:cs typeface="Arial" panose="020B0604020202020204" pitchFamily="34" charset="0"/>
            </a:rPr>
            <a:t>4 </a:t>
          </a:r>
        </a:p>
        <a:p>
          <a:pPr marL="0" lvl="0" indent="0" algn="ctr" defTabSz="711200">
            <a:lnSpc>
              <a:spcPct val="90000"/>
            </a:lnSpc>
            <a:spcBef>
              <a:spcPct val="0"/>
            </a:spcBef>
            <a:spcAft>
              <a:spcPct val="35000"/>
            </a:spcAft>
            <a:buNone/>
          </a:pPr>
          <a:r>
            <a:rPr lang="es-SV" sz="1600" b="1" kern="1200" dirty="0">
              <a:solidFill>
                <a:sysClr val="windowText" lastClr="000000"/>
              </a:solidFill>
              <a:latin typeface="Arial" panose="020B0604020202020204" pitchFamily="34" charset="0"/>
              <a:cs typeface="Arial" panose="020B0604020202020204" pitchFamily="34" charset="0"/>
            </a:rPr>
            <a:t>Imposibilidad de curar la infección por el VIH.</a:t>
          </a:r>
        </a:p>
      </dsp:txBody>
      <dsp:txXfrm>
        <a:off x="3138417" y="4169933"/>
        <a:ext cx="2337377" cy="1018003"/>
      </dsp:txXfrm>
    </dsp:sp>
    <dsp:sp modelId="{227AD9B6-4BDA-4665-9A08-5E68D2CF6765}">
      <dsp:nvSpPr>
        <dsp:cNvPr id="0" name=""/>
        <dsp:cNvSpPr/>
      </dsp:nvSpPr>
      <dsp:spPr>
        <a:xfrm>
          <a:off x="3377063" y="597413"/>
          <a:ext cx="4512418" cy="4512418"/>
        </a:xfrm>
        <a:custGeom>
          <a:avLst/>
          <a:gdLst/>
          <a:ahLst/>
          <a:cxnLst/>
          <a:rect l="0" t="0" r="0" b="0"/>
          <a:pathLst>
            <a:path>
              <a:moveTo>
                <a:pt x="268892" y="3324410"/>
              </a:moveTo>
              <a:arcTo wR="2256209" hR="2256209" stAng="9104493" swAng="1049600"/>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4F45A931-29B7-4A6C-A1B7-51F1CEB6A8B1}">
      <dsp:nvSpPr>
        <dsp:cNvPr id="0" name=""/>
        <dsp:cNvSpPr/>
      </dsp:nvSpPr>
      <dsp:spPr>
        <a:xfrm>
          <a:off x="2121080" y="1261142"/>
          <a:ext cx="2732818" cy="179054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SV" sz="1400" b="1" kern="1200" dirty="0">
              <a:solidFill>
                <a:sysClr val="windowText" lastClr="000000"/>
              </a:solidFill>
              <a:latin typeface="Arial" panose="020B0604020202020204" pitchFamily="34" charset="0"/>
              <a:cs typeface="Arial" panose="020B0604020202020204" pitchFamily="34" charset="0"/>
            </a:rPr>
            <a:t>5</a:t>
          </a:r>
        </a:p>
        <a:p>
          <a:pPr marL="0" lvl="0" indent="0" algn="ctr" defTabSz="622300">
            <a:lnSpc>
              <a:spcPct val="90000"/>
            </a:lnSpc>
            <a:spcBef>
              <a:spcPct val="0"/>
            </a:spcBef>
            <a:spcAft>
              <a:spcPct val="35000"/>
            </a:spcAft>
            <a:buNone/>
          </a:pPr>
          <a:r>
            <a:rPr lang="es-SV" sz="1400" b="1" kern="1200" dirty="0">
              <a:solidFill>
                <a:sysClr val="windowText" lastClr="000000"/>
              </a:solidFill>
              <a:latin typeface="Arial" panose="020B0604020202020204" pitchFamily="34" charset="0"/>
              <a:cs typeface="Arial" panose="020B0604020202020204" pitchFamily="34" charset="0"/>
            </a:rPr>
            <a:t>Prejuicios y temores relacionados con diversas cuestiones socialmente delicadas como la sexualidad, la enfermedad y la muerte, y el consumo de drogas</a:t>
          </a:r>
        </a:p>
      </dsp:txBody>
      <dsp:txXfrm>
        <a:off x="2208487" y="1348549"/>
        <a:ext cx="2558004" cy="1615732"/>
      </dsp:txXfrm>
    </dsp:sp>
    <dsp:sp modelId="{5FA7EBCC-CD4C-4792-909F-8CD65DE04937}">
      <dsp:nvSpPr>
        <dsp:cNvPr id="0" name=""/>
        <dsp:cNvSpPr/>
      </dsp:nvSpPr>
      <dsp:spPr>
        <a:xfrm>
          <a:off x="3377063" y="597413"/>
          <a:ext cx="4512418" cy="4512418"/>
        </a:xfrm>
        <a:custGeom>
          <a:avLst/>
          <a:gdLst/>
          <a:ahLst/>
          <a:cxnLst/>
          <a:rect l="0" t="0" r="0" b="0"/>
          <a:pathLst>
            <a:path>
              <a:moveTo>
                <a:pt x="725420" y="598751"/>
              </a:moveTo>
              <a:arcTo wR="2256209" hR="2256209" stAng="13636509" swAng="429548"/>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9AE77-719B-42A3-91E9-446A28B1DA47}">
      <dsp:nvSpPr>
        <dsp:cNvPr id="0" name=""/>
        <dsp:cNvSpPr/>
      </dsp:nvSpPr>
      <dsp:spPr>
        <a:xfrm>
          <a:off x="7107" y="414473"/>
          <a:ext cx="3069717" cy="2291479"/>
        </a:xfrm>
        <a:prstGeom prst="round2SameRect">
          <a:avLst>
            <a:gd name="adj1" fmla="val 8000"/>
            <a:gd name="adj2" fmla="val 0"/>
          </a:avLst>
        </a:prstGeom>
        <a:blipFill rotWithShape="0">
          <a:blip xmlns:r="http://schemas.openxmlformats.org/officeDocument/2006/relationships" r:embed="rId1"/>
          <a:srcRect/>
          <a:stretch>
            <a:fillRect t="-13000" b="-13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endParaRPr lang="es-SV" sz="6500" kern="1200" dirty="0"/>
        </a:p>
      </dsp:txBody>
      <dsp:txXfrm>
        <a:off x="60799" y="468165"/>
        <a:ext cx="2962333" cy="2237787"/>
      </dsp:txXfrm>
    </dsp:sp>
    <dsp:sp modelId="{AC10BDEC-4D31-4382-9F56-272523B8A7FB}">
      <dsp:nvSpPr>
        <dsp:cNvPr id="0" name=""/>
        <dsp:cNvSpPr/>
      </dsp:nvSpPr>
      <dsp:spPr>
        <a:xfrm>
          <a:off x="7107" y="2705952"/>
          <a:ext cx="3069717" cy="9853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s-SV" sz="2800" kern="1200" dirty="0"/>
            <a:t>Información y educación </a:t>
          </a:r>
        </a:p>
      </dsp:txBody>
      <dsp:txXfrm>
        <a:off x="7107" y="2705952"/>
        <a:ext cx="2161772" cy="985335"/>
      </dsp:txXfrm>
    </dsp:sp>
    <dsp:sp modelId="{6292CA88-221D-4D90-9431-6D7730B39ADA}">
      <dsp:nvSpPr>
        <dsp:cNvPr id="0" name=""/>
        <dsp:cNvSpPr/>
      </dsp:nvSpPr>
      <dsp:spPr>
        <a:xfrm>
          <a:off x="2255717" y="2862463"/>
          <a:ext cx="1074401" cy="107440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A35EBA-D5A6-4B0E-AD5A-8E4F942A5799}">
      <dsp:nvSpPr>
        <dsp:cNvPr id="0" name=""/>
        <dsp:cNvSpPr/>
      </dsp:nvSpPr>
      <dsp:spPr>
        <a:xfrm>
          <a:off x="3596294" y="414473"/>
          <a:ext cx="3069717" cy="2291479"/>
        </a:xfrm>
        <a:prstGeom prst="round2SameRect">
          <a:avLst>
            <a:gd name="adj1" fmla="val 8000"/>
            <a:gd name="adj2" fmla="val 0"/>
          </a:avLst>
        </a:prstGeom>
        <a:blipFill rotWithShape="0">
          <a:blip xmlns:r="http://schemas.openxmlformats.org/officeDocument/2006/relationships" r:embed="rId2"/>
          <a:srcRect/>
          <a:stretch>
            <a:fillRect t="-48000" b="-48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D51646-DCB6-46D2-B959-7380A4752145}">
      <dsp:nvSpPr>
        <dsp:cNvPr id="0" name=""/>
        <dsp:cNvSpPr/>
      </dsp:nvSpPr>
      <dsp:spPr>
        <a:xfrm>
          <a:off x="3596294" y="2705952"/>
          <a:ext cx="3069717" cy="9853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s-SV" sz="2800" kern="1200" dirty="0"/>
            <a:t>Practica de valores</a:t>
          </a:r>
        </a:p>
      </dsp:txBody>
      <dsp:txXfrm>
        <a:off x="3596294" y="2705952"/>
        <a:ext cx="2161772" cy="985335"/>
      </dsp:txXfrm>
    </dsp:sp>
    <dsp:sp modelId="{3BAE9694-711F-4F21-B812-4A4CA9192CE0}">
      <dsp:nvSpPr>
        <dsp:cNvPr id="0" name=""/>
        <dsp:cNvSpPr/>
      </dsp:nvSpPr>
      <dsp:spPr>
        <a:xfrm>
          <a:off x="5844904" y="2862463"/>
          <a:ext cx="1074401" cy="107440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51D64B-3C71-4E03-A381-8F9AE7796E60}">
      <dsp:nvSpPr>
        <dsp:cNvPr id="0" name=""/>
        <dsp:cNvSpPr/>
      </dsp:nvSpPr>
      <dsp:spPr>
        <a:xfrm>
          <a:off x="7185481" y="414473"/>
          <a:ext cx="3069717" cy="2291479"/>
        </a:xfrm>
        <a:prstGeom prst="round2SameRect">
          <a:avLst>
            <a:gd name="adj1" fmla="val 8000"/>
            <a:gd name="adj2" fmla="val 0"/>
          </a:avLst>
        </a:prstGeom>
        <a:blipFill rotWithShape="0">
          <a:blip xmlns:r="http://schemas.openxmlformats.org/officeDocument/2006/relationships" r:embed="rId3"/>
          <a:srcRect/>
          <a:stretch>
            <a:fillRect l="-40000" r="-40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106680" rIns="35560" bIns="35560" numCol="1" spcCol="1270" anchor="t" anchorCtr="0">
          <a:noAutofit/>
        </a:bodyPr>
        <a:lstStyle/>
        <a:p>
          <a:pPr marL="285750" lvl="1" indent="-285750" algn="l" defTabSz="1244600">
            <a:lnSpc>
              <a:spcPct val="90000"/>
            </a:lnSpc>
            <a:spcBef>
              <a:spcPct val="0"/>
            </a:spcBef>
            <a:spcAft>
              <a:spcPct val="15000"/>
            </a:spcAft>
            <a:buChar char="•"/>
          </a:pPr>
          <a:endParaRPr lang="es-SV" sz="2800" kern="1200" dirty="0"/>
        </a:p>
      </dsp:txBody>
      <dsp:txXfrm>
        <a:off x="7239173" y="468165"/>
        <a:ext cx="2962333" cy="2237787"/>
      </dsp:txXfrm>
    </dsp:sp>
    <dsp:sp modelId="{A322E81A-AD0E-45C4-AB6E-360DE4F3F07E}">
      <dsp:nvSpPr>
        <dsp:cNvPr id="0" name=""/>
        <dsp:cNvSpPr/>
      </dsp:nvSpPr>
      <dsp:spPr>
        <a:xfrm>
          <a:off x="7185481" y="2705952"/>
          <a:ext cx="3069717" cy="98533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35560" bIns="0" numCol="1" spcCol="1270" anchor="ctr" anchorCtr="0">
          <a:noAutofit/>
        </a:bodyPr>
        <a:lstStyle/>
        <a:p>
          <a:pPr marL="0" lvl="0" indent="0" algn="l" defTabSz="1244600">
            <a:lnSpc>
              <a:spcPct val="90000"/>
            </a:lnSpc>
            <a:spcBef>
              <a:spcPct val="0"/>
            </a:spcBef>
            <a:spcAft>
              <a:spcPct val="35000"/>
            </a:spcAft>
            <a:buNone/>
          </a:pPr>
          <a:r>
            <a:rPr lang="es-SV" sz="2800" kern="1200" dirty="0"/>
            <a:t>Busca ayuda</a:t>
          </a:r>
        </a:p>
      </dsp:txBody>
      <dsp:txXfrm>
        <a:off x="7185481" y="2705952"/>
        <a:ext cx="2161772" cy="985335"/>
      </dsp:txXfrm>
    </dsp:sp>
    <dsp:sp modelId="{98633CAE-D03F-4502-A802-EE3830A05A4A}">
      <dsp:nvSpPr>
        <dsp:cNvPr id="0" name=""/>
        <dsp:cNvSpPr/>
      </dsp:nvSpPr>
      <dsp:spPr>
        <a:xfrm>
          <a:off x="9434091" y="2862463"/>
          <a:ext cx="1074401" cy="1074401"/>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FC760-80F4-494F-A03B-4CF97C04AEB2}" type="datetimeFigureOut">
              <a:rPr lang="es-SV" smtClean="0"/>
              <a:t>22/02/2022</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72161-D5B2-4BBC-ABE5-5CA92692CA87}" type="slidenum">
              <a:rPr lang="es-SV" smtClean="0"/>
              <a:t>‹Nº›</a:t>
            </a:fld>
            <a:endParaRPr lang="es-SV"/>
          </a:p>
        </p:txBody>
      </p:sp>
    </p:spTree>
    <p:extLst>
      <p:ext uri="{BB962C8B-B14F-4D97-AF65-F5344CB8AC3E}">
        <p14:creationId xmlns:p14="http://schemas.microsoft.com/office/powerpoint/2010/main" val="406403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SV" sz="1200" dirty="0"/>
              <a:t>La persona facilitadora inicia la presentación preguntando al pleno:</a:t>
            </a:r>
          </a:p>
          <a:p>
            <a:pPr marL="0" indent="0">
              <a:buNone/>
            </a:pPr>
            <a:r>
              <a:rPr lang="es-SV" sz="1200" dirty="0"/>
              <a:t>¿Saben que es el estigma asociado al VIH?</a:t>
            </a:r>
          </a:p>
          <a:p>
            <a:pPr marL="0" indent="0">
              <a:buNone/>
            </a:pPr>
            <a:r>
              <a:rPr lang="es-SV" sz="1200" dirty="0"/>
              <a:t>Escucha los comentarios y luego pregunta:</a:t>
            </a:r>
          </a:p>
          <a:p>
            <a:pPr marL="0" indent="0">
              <a:buNone/>
            </a:pPr>
            <a:r>
              <a:rPr lang="es-SV" sz="1200" dirty="0"/>
              <a:t>¿Sabe que es la discriminación asociada al VIH?</a:t>
            </a:r>
          </a:p>
          <a:p>
            <a:pPr marL="0" indent="0">
              <a:buNone/>
            </a:pPr>
            <a:r>
              <a:rPr lang="es-SV" sz="1200" dirty="0"/>
              <a:t>Escucha las participaciones, reflexiona sobre las respuestas e invita a participar activamente en la jornada para aclarar dudas acerca del tema</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1</a:t>
            </a:fld>
            <a:endParaRPr lang="es-SV"/>
          </a:p>
        </p:txBody>
      </p:sp>
    </p:spTree>
    <p:extLst>
      <p:ext uri="{BB962C8B-B14F-4D97-AF65-F5344CB8AC3E}">
        <p14:creationId xmlns:p14="http://schemas.microsoft.com/office/powerpoint/2010/main" val="1751302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La persona facilitadora pregunta ¿como se da el estigma y la discriminación en los medios de comunicación?  Escucha las participaciones y reafirma explicando lo siguiente:</a:t>
            </a:r>
          </a:p>
          <a:p>
            <a:r>
              <a:rPr lang="es-SV" sz="1200" b="1" i="1" kern="1200" dirty="0">
                <a:solidFill>
                  <a:schemeClr val="tx1"/>
                </a:solidFill>
                <a:effectLst/>
                <a:latin typeface="+mn-lt"/>
                <a:ea typeface="+mn-ea"/>
                <a:cs typeface="+mn-cs"/>
              </a:rPr>
              <a:t>En los medios de comunicación: </a:t>
            </a:r>
            <a:endParaRPr lang="es-ES" sz="1200" kern="1200" dirty="0">
              <a:solidFill>
                <a:schemeClr val="tx1"/>
              </a:solidFill>
              <a:effectLst/>
              <a:latin typeface="+mn-lt"/>
              <a:ea typeface="+mn-ea"/>
              <a:cs typeface="+mn-cs"/>
            </a:endParaRPr>
          </a:p>
          <a:p>
            <a:pPr marL="228600" indent="-228600">
              <a:buFont typeface="+mj-lt"/>
              <a:buAutoNum type="arabicPeriod"/>
            </a:pPr>
            <a:r>
              <a:rPr lang="es-SV" sz="1200" kern="1200" dirty="0">
                <a:solidFill>
                  <a:schemeClr val="tx1"/>
                </a:solidFill>
                <a:effectLst/>
                <a:latin typeface="+mn-lt"/>
                <a:ea typeface="+mn-ea"/>
                <a:cs typeface="+mn-cs"/>
              </a:rPr>
              <a:t>Sugerir que grupos específicos de personas con VIH son culpables, como las/los traba­jadoras(es) del sexo y las personas de la diversidad sexual. </a:t>
            </a:r>
            <a:endParaRPr lang="es-ES" sz="1200" kern="1200" dirty="0">
              <a:solidFill>
                <a:schemeClr val="tx1"/>
              </a:solidFill>
              <a:effectLst/>
              <a:latin typeface="+mn-lt"/>
              <a:ea typeface="+mn-ea"/>
              <a:cs typeface="+mn-cs"/>
            </a:endParaRPr>
          </a:p>
          <a:p>
            <a:pPr marL="228600" indent="-228600">
              <a:buFont typeface="+mj-lt"/>
              <a:buAutoNum type="arabicPeriod"/>
            </a:pPr>
            <a:r>
              <a:rPr lang="es-SV" sz="1200" kern="1200" dirty="0">
                <a:solidFill>
                  <a:schemeClr val="tx1"/>
                </a:solidFill>
                <a:effectLst/>
                <a:latin typeface="+mn-lt"/>
                <a:ea typeface="+mn-ea"/>
                <a:cs typeface="+mn-cs"/>
              </a:rPr>
              <a:t>Mostrar el VIH y SIDA como una sentencia de muerte, que perpetúa el miedo y la an­siedad y que etiqueta el VIH como una enfermedad que no puede ser manejada como cualquier otra enfermedad crónica. </a:t>
            </a:r>
            <a:endParaRPr lang="es-ES" dirty="0"/>
          </a:p>
        </p:txBody>
      </p:sp>
      <p:sp>
        <p:nvSpPr>
          <p:cNvPr id="4" name="3 Marcador de número de diapositiva"/>
          <p:cNvSpPr>
            <a:spLocks noGrp="1"/>
          </p:cNvSpPr>
          <p:nvPr>
            <p:ph type="sldNum" sz="quarter" idx="10"/>
          </p:nvPr>
        </p:nvSpPr>
        <p:spPr/>
        <p:txBody>
          <a:bodyPr/>
          <a:lstStyle/>
          <a:p>
            <a:fld id="{97072161-D5B2-4BBC-ABE5-5CA92692CA87}" type="slidenum">
              <a:rPr lang="es-SV" smtClean="0"/>
              <a:t>10</a:t>
            </a:fld>
            <a:endParaRPr lang="es-SV"/>
          </a:p>
        </p:txBody>
      </p:sp>
    </p:spTree>
    <p:extLst>
      <p:ext uri="{BB962C8B-B14F-4D97-AF65-F5344CB8AC3E}">
        <p14:creationId xmlns:p14="http://schemas.microsoft.com/office/powerpoint/2010/main" val="1221275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Preguntar ¿Cómo se da el estigma y la discriminación en el contexto de la religión?</a:t>
            </a:r>
            <a:r>
              <a:rPr lang="es-ES" sz="1200" kern="1200" dirty="0">
                <a:solidFill>
                  <a:schemeClr val="tx1"/>
                </a:solidFill>
                <a:effectLst/>
                <a:latin typeface="+mn-lt"/>
                <a:ea typeface="+mn-ea"/>
                <a:cs typeface="+mn-cs"/>
              </a:rPr>
              <a:t>, escucha las participaciones y reafirma explicando lo siguiente:</a:t>
            </a:r>
            <a:endParaRPr lang="es-SV" sz="1200" b="1" i="1" kern="1200" dirty="0">
              <a:solidFill>
                <a:schemeClr val="tx1"/>
              </a:solidFill>
              <a:effectLst/>
              <a:latin typeface="+mn-lt"/>
              <a:ea typeface="+mn-ea"/>
              <a:cs typeface="+mn-cs"/>
            </a:endParaRPr>
          </a:p>
          <a:p>
            <a:endParaRPr lang="es-SV" sz="1200" b="1" i="1" kern="1200" dirty="0">
              <a:solidFill>
                <a:schemeClr val="tx1"/>
              </a:solidFill>
              <a:effectLst/>
              <a:latin typeface="+mn-lt"/>
              <a:ea typeface="+mn-ea"/>
              <a:cs typeface="+mn-cs"/>
            </a:endParaRPr>
          </a:p>
          <a:p>
            <a:r>
              <a:rPr lang="es-SV" sz="1200" b="1" i="1" kern="1200" dirty="0">
                <a:solidFill>
                  <a:schemeClr val="tx1"/>
                </a:solidFill>
                <a:effectLst/>
                <a:latin typeface="+mn-lt"/>
                <a:ea typeface="+mn-ea"/>
                <a:cs typeface="+mn-cs"/>
              </a:rPr>
              <a:t>En el contexto de la religión: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Restringir el matrimonio a personas con VIH.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Restringir o negar la participación de personas con VIH en actividades religiosas.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Exclusión pasiva y activa de personas de la diversidad sexual y trabajo sexual, basado en el estigma y el temor a la discriminación. </a:t>
            </a:r>
            <a:endParaRPr lang="es-ES" sz="1200" kern="1200" dirty="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7072161-D5B2-4BBC-ABE5-5CA92692CA87}" type="slidenum">
              <a:rPr lang="es-SV" smtClean="0"/>
              <a:t>11</a:t>
            </a:fld>
            <a:endParaRPr lang="es-SV"/>
          </a:p>
        </p:txBody>
      </p:sp>
    </p:spTree>
    <p:extLst>
      <p:ext uri="{BB962C8B-B14F-4D97-AF65-F5344CB8AC3E}">
        <p14:creationId xmlns:p14="http://schemas.microsoft.com/office/powerpoint/2010/main" val="66004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Preguntar ¿Cómo se da el estigma y la discriminación en los servicios de salud?</a:t>
            </a:r>
            <a:r>
              <a:rPr lang="es-ES" sz="1200" kern="1200" dirty="0">
                <a:solidFill>
                  <a:schemeClr val="tx1"/>
                </a:solidFill>
                <a:effectLst/>
                <a:latin typeface="+mn-lt"/>
                <a:ea typeface="+mn-ea"/>
                <a:cs typeface="+mn-cs"/>
              </a:rPr>
              <a:t>, escucha las participaciones y reafirma explicando lo siguiente</a:t>
            </a:r>
            <a:endParaRPr lang="es-SV" sz="1200" b="1"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SV" sz="1200" b="1" i="1" kern="1200" dirty="0">
                <a:solidFill>
                  <a:schemeClr val="tx1"/>
                </a:solidFill>
                <a:effectLst/>
                <a:latin typeface="+mn-lt"/>
                <a:ea typeface="+mn-ea"/>
                <a:cs typeface="+mn-cs"/>
              </a:rPr>
              <a:t>En los servicios de salud: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Rechazar atención, tratamiento y apoyo a personas  con VIH.</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Proveer atención de escasa calidad a personas con VIH.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Violar la confidencialidad del diagnóstico.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Proveer atención en entornos aislados que conducen a     una mayor estigmatización y segregación de personas con VIH sin considerar un enfoque de salud integral.</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Utilizar medidas de bioseguridad (como los guantes) solo con pacientes que se piensa pueden tener VIH o que históricamente han sido estigmatizados y discriminados como trabajadoras/es sexuales y personas de la diversidad sexual.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Aconsejar o presionar a las personas con VIH a realizar ciertos procedimientos, como la esterilización quirúrgica, en lugar de promocionar el servicio de planificación familiar.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Aconsejar la abstinencia sexual por el hecho de ser persona con VIH. </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97072161-D5B2-4BBC-ABE5-5CA92692CA87}" type="slidenum">
              <a:rPr lang="es-SV" smtClean="0"/>
              <a:t>12</a:t>
            </a:fld>
            <a:endParaRPr lang="es-SV"/>
          </a:p>
        </p:txBody>
      </p:sp>
    </p:spTree>
    <p:extLst>
      <p:ext uri="{BB962C8B-B14F-4D97-AF65-F5344CB8AC3E}">
        <p14:creationId xmlns:p14="http://schemas.microsoft.com/office/powerpoint/2010/main" val="220883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b="1" i="1" kern="1200" dirty="0">
                <a:solidFill>
                  <a:schemeClr val="tx1"/>
                </a:solidFill>
                <a:effectLst/>
                <a:latin typeface="+mn-lt"/>
                <a:ea typeface="+mn-ea"/>
                <a:cs typeface="+mn-cs"/>
              </a:rPr>
              <a:t>Finalizar peguntando:</a:t>
            </a:r>
            <a:r>
              <a:rPr lang="es-ES" sz="1200" b="1" i="1" kern="1200" dirty="0">
                <a:solidFill>
                  <a:schemeClr val="tx1"/>
                </a:solidFill>
                <a:effectLst/>
                <a:latin typeface="+mn-lt"/>
                <a:ea typeface="+mn-ea"/>
                <a:cs typeface="+mn-cs"/>
              </a:rPr>
              <a:t> </a:t>
            </a:r>
            <a:r>
              <a:rPr lang="es-ES" dirty="0"/>
              <a:t>¿Cómo se da el estigma y la discriminación en la familia y la comunidad?</a:t>
            </a:r>
            <a:r>
              <a:rPr lang="es-ES" sz="1200" kern="1200" dirty="0">
                <a:solidFill>
                  <a:schemeClr val="tx1"/>
                </a:solidFill>
                <a:effectLst/>
                <a:latin typeface="+mn-lt"/>
                <a:ea typeface="+mn-ea"/>
                <a:cs typeface="+mn-cs"/>
              </a:rPr>
              <a:t>, escucha las participaciones y reafirma explicando lo siguiente</a:t>
            </a:r>
            <a:endParaRPr lang="es-SV" sz="1200" b="1" i="1" kern="1200" dirty="0">
              <a:solidFill>
                <a:schemeClr val="tx1"/>
              </a:solidFill>
              <a:effectLst/>
              <a:latin typeface="+mn-lt"/>
              <a:ea typeface="+mn-ea"/>
              <a:cs typeface="+mn-cs"/>
            </a:endParaRPr>
          </a:p>
          <a:p>
            <a:endParaRPr lang="es-SV" sz="1200" b="1" i="1" kern="1200" dirty="0">
              <a:solidFill>
                <a:schemeClr val="tx1"/>
              </a:solidFill>
              <a:effectLst/>
              <a:latin typeface="+mn-lt"/>
              <a:ea typeface="+mn-ea"/>
              <a:cs typeface="+mn-cs"/>
            </a:endParaRPr>
          </a:p>
          <a:p>
            <a:r>
              <a:rPr lang="es-SV" sz="1200" b="1" i="1" kern="1200" dirty="0">
                <a:solidFill>
                  <a:schemeClr val="tx1"/>
                </a:solidFill>
                <a:effectLst/>
                <a:latin typeface="+mn-lt"/>
                <a:ea typeface="+mn-ea"/>
                <a:cs typeface="+mn-cs"/>
              </a:rPr>
              <a:t>En la familia y la comunidad: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Aislar a las personas con VIH.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Expulsar de sus hogares a las personas con VIH o  de las poblaciones LGBTIQ+.</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Restringir la participación de personas con VIH en eventos locales.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Negar acceso a servicios de salud a personas que ejercen el trabajo sexual, personas de la diversidad sexual y personas con VIH.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Aislar a las parejas y niños de personas con VIH.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Usar la violencia contra la pareja de la persona cuya prueba de VIH resultó positiva. </a:t>
            </a:r>
            <a:endParaRPr lang="es-ES" sz="1200" kern="1200" dirty="0">
              <a:solidFill>
                <a:schemeClr val="tx1"/>
              </a:solidFill>
              <a:effectLst/>
              <a:latin typeface="+mn-lt"/>
              <a:ea typeface="+mn-ea"/>
              <a:cs typeface="+mn-cs"/>
            </a:endParaRPr>
          </a:p>
          <a:p>
            <a:pPr marL="171450" indent="-171450">
              <a:buFont typeface="Wingdings" panose="05000000000000000000" pitchFamily="2" charset="2"/>
              <a:buChar char="ü"/>
            </a:pPr>
            <a:r>
              <a:rPr lang="es-SV" sz="1200" kern="1200" dirty="0">
                <a:solidFill>
                  <a:schemeClr val="tx1"/>
                </a:solidFill>
                <a:effectLst/>
                <a:latin typeface="+mn-lt"/>
                <a:ea typeface="+mn-ea"/>
                <a:cs typeface="+mn-cs"/>
              </a:rPr>
              <a:t>Fomentar y permitir la homofobia y transfobia ( antipatía u odio hacia las  personas transexuales y transgénero.)</a:t>
            </a:r>
            <a:endParaRPr lang="es-ES" sz="1200" kern="1200" dirty="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7072161-D5B2-4BBC-ABE5-5CA92692CA87}" type="slidenum">
              <a:rPr lang="es-SV" smtClean="0"/>
              <a:t>13</a:t>
            </a:fld>
            <a:endParaRPr lang="es-SV"/>
          </a:p>
        </p:txBody>
      </p:sp>
    </p:spTree>
    <p:extLst>
      <p:ext uri="{BB962C8B-B14F-4D97-AF65-F5344CB8AC3E}">
        <p14:creationId xmlns:p14="http://schemas.microsoft.com/office/powerpoint/2010/main" val="660045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La persona facilitadora leerá como afecta el estigma y la discriminación a las tres esperas de la salud:</a:t>
            </a:r>
          </a:p>
          <a:p>
            <a:pPr marL="228600" indent="-228600">
              <a:buAutoNum type="arabicPeriod"/>
            </a:pPr>
            <a:r>
              <a:rPr lang="es-SV" dirty="0"/>
              <a:t>Física</a:t>
            </a:r>
          </a:p>
          <a:p>
            <a:pPr marL="228600" indent="-228600">
              <a:buAutoNum type="arabicPeriod"/>
            </a:pPr>
            <a:r>
              <a:rPr lang="es-SV" dirty="0"/>
              <a:t>Social </a:t>
            </a:r>
          </a:p>
          <a:p>
            <a:pPr marL="228600" indent="-228600">
              <a:buAutoNum type="arabicPeriod"/>
            </a:pPr>
            <a:r>
              <a:rPr lang="es-SV" dirty="0"/>
              <a:t>Emocional </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14</a:t>
            </a:fld>
            <a:endParaRPr lang="es-SV"/>
          </a:p>
        </p:txBody>
      </p:sp>
    </p:spTree>
    <p:extLst>
      <p:ext uri="{BB962C8B-B14F-4D97-AF65-F5344CB8AC3E}">
        <p14:creationId xmlns:p14="http://schemas.microsoft.com/office/powerpoint/2010/main" val="629484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La persona facilitadora deberá explicar lo siguiente:</a:t>
            </a:r>
          </a:p>
          <a:p>
            <a:endParaRPr lang="es-ES" dirty="0"/>
          </a:p>
          <a:p>
            <a:r>
              <a:rPr lang="es-SV" sz="1200" b="1" u="sng" kern="1200" dirty="0">
                <a:solidFill>
                  <a:schemeClr val="tx1"/>
                </a:solidFill>
                <a:effectLst/>
                <a:latin typeface="+mn-lt"/>
                <a:ea typeface="+mn-ea"/>
                <a:cs typeface="+mn-cs"/>
              </a:rPr>
              <a:t>Promoción de Valores humanos frente al estigma y la discriminación.</a:t>
            </a:r>
            <a:endParaRPr lang="es-ES" sz="1200" kern="1200" dirty="0">
              <a:solidFill>
                <a:schemeClr val="tx1"/>
              </a:solidFill>
              <a:effectLst/>
              <a:latin typeface="+mn-lt"/>
              <a:ea typeface="+mn-ea"/>
              <a:cs typeface="+mn-cs"/>
            </a:endParaRPr>
          </a:p>
          <a:p>
            <a:r>
              <a:rPr lang="es-SV" sz="1200" kern="1200" dirty="0">
                <a:solidFill>
                  <a:schemeClr val="tx1"/>
                </a:solidFill>
                <a:effectLst/>
                <a:latin typeface="+mn-lt"/>
                <a:ea typeface="+mn-ea"/>
                <a:cs typeface="+mn-cs"/>
              </a:rPr>
              <a:t>Cuando hablamos de Valores humanos nos referimos a aquellos valores propios de las personas y su naturaleza. Su objetivo principal es mejorar la convivencia y fomentar la empatía.</a:t>
            </a:r>
            <a:endParaRPr lang="es-ES" sz="1200" kern="1200" dirty="0">
              <a:solidFill>
                <a:schemeClr val="tx1"/>
              </a:solidFill>
              <a:effectLst/>
              <a:latin typeface="+mn-lt"/>
              <a:ea typeface="+mn-ea"/>
              <a:cs typeface="+mn-cs"/>
            </a:endParaRPr>
          </a:p>
          <a:p>
            <a:r>
              <a:rPr lang="es-SV" sz="1200" kern="1200" dirty="0">
                <a:solidFill>
                  <a:schemeClr val="tx1"/>
                </a:solidFill>
                <a:effectLst/>
                <a:latin typeface="+mn-lt"/>
                <a:ea typeface="+mn-ea"/>
                <a:cs typeface="+mn-cs"/>
              </a:rPr>
              <a:t>Dichos valores se empiezan a fomentar en la familia, a pesar que muchas veces podemos ser influenciados por nuestro entorno (amistades, comunidad, líderes religiosos, etc.), si tenemos una base muy sólida que se formó en casa, nada ni nadie podrá corromper nuestra educación. </a:t>
            </a:r>
            <a:endParaRPr lang="es-ES" sz="1200" kern="1200" dirty="0">
              <a:solidFill>
                <a:schemeClr val="tx1"/>
              </a:solidFill>
              <a:effectLst/>
              <a:latin typeface="+mn-lt"/>
              <a:ea typeface="+mn-ea"/>
              <a:cs typeface="+mn-cs"/>
            </a:endParaRPr>
          </a:p>
          <a:p>
            <a:r>
              <a:rPr lang="es-SV" sz="1200" kern="1200" dirty="0">
                <a:solidFill>
                  <a:schemeClr val="tx1"/>
                </a:solidFill>
                <a:effectLst/>
                <a:latin typeface="+mn-lt"/>
                <a:ea typeface="+mn-ea"/>
                <a:cs typeface="+mn-cs"/>
              </a:rPr>
              <a:t>A más de 40 años de que apareció el primer caso de VIH en el mundo, las personas con VIH siguen sufriendo discriminación, aunque en menor medida, esto gracias a las campañas y programas educativos que promueven información científica sobre el VIH y promoción de valores como la solidaridad, el respeto y la no discriminación, lo que ha contribuido a terminar con los tabúes que existían en relación al VIH. </a:t>
            </a:r>
            <a:endParaRPr lang="es-ES" sz="1200" kern="1200" dirty="0">
              <a:solidFill>
                <a:schemeClr val="tx1"/>
              </a:solidFill>
              <a:effectLst/>
              <a:latin typeface="+mn-lt"/>
              <a:ea typeface="+mn-ea"/>
              <a:cs typeface="+mn-cs"/>
            </a:endParaRPr>
          </a:p>
          <a:p>
            <a:r>
              <a:rPr lang="es-SV" sz="1200" kern="1200" dirty="0">
                <a:solidFill>
                  <a:schemeClr val="tx1"/>
                </a:solidFill>
                <a:effectLst/>
                <a:latin typeface="+mn-lt"/>
                <a:ea typeface="+mn-ea"/>
                <a:cs typeface="+mn-cs"/>
              </a:rPr>
              <a:t>Es importante que, en las comunidades, centros escolares, lugares de trabajo, centros de salud, iglesias, etc. Se promuevan y practiquen los valores humanos como la solidaridad, el respeto y la no discriminación con las personas con VIH y sus familiares, esto permite mejor las condiciones de vida y de salud. </a:t>
            </a:r>
          </a:p>
          <a:p>
            <a:endParaRPr lang="es-SV" sz="1200" kern="1200" dirty="0">
              <a:solidFill>
                <a:schemeClr val="tx1"/>
              </a:solidFill>
              <a:effectLst/>
              <a:latin typeface="+mn-lt"/>
              <a:ea typeface="+mn-ea"/>
              <a:cs typeface="+mn-cs"/>
            </a:endParaRPr>
          </a:p>
          <a:p>
            <a:r>
              <a:rPr lang="es-SV" sz="1200" kern="1200" dirty="0">
                <a:solidFill>
                  <a:schemeClr val="tx1"/>
                </a:solidFill>
                <a:effectLst/>
                <a:latin typeface="+mn-lt"/>
                <a:ea typeface="+mn-ea"/>
                <a:cs typeface="+mn-cs"/>
              </a:rPr>
              <a:t>Solicita a las personas participantes de alguna participación extra o duda acerca de el tema.</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97072161-D5B2-4BBC-ABE5-5CA92692CA87}" type="slidenum">
              <a:rPr lang="es-SV" smtClean="0"/>
              <a:t>15</a:t>
            </a:fld>
            <a:endParaRPr lang="es-SV"/>
          </a:p>
        </p:txBody>
      </p:sp>
    </p:spTree>
    <p:extLst>
      <p:ext uri="{BB962C8B-B14F-4D97-AF65-F5344CB8AC3E}">
        <p14:creationId xmlns:p14="http://schemas.microsoft.com/office/powerpoint/2010/main" val="660045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SV" dirty="0"/>
              <a:t>La persona facilitadora hace la pregunta.   Escucha opiniones y reafirma reflexionando:   </a:t>
            </a:r>
          </a:p>
          <a:p>
            <a:pPr marL="0" indent="0">
              <a:buNone/>
            </a:pPr>
            <a:r>
              <a:rPr lang="es-SV" dirty="0"/>
              <a:t>Desde Tres ejes</a:t>
            </a:r>
          </a:p>
          <a:p>
            <a:pPr>
              <a:buAutoNum type="arabicPeriod"/>
            </a:pPr>
            <a:r>
              <a:rPr lang="es-SV" dirty="0"/>
              <a:t>Información y educación</a:t>
            </a:r>
          </a:p>
          <a:p>
            <a:pPr>
              <a:buAutoNum type="arabicPeriod"/>
            </a:pPr>
            <a:r>
              <a:rPr lang="es-SV" dirty="0"/>
              <a:t>Promoción y practica de valores humanos</a:t>
            </a:r>
          </a:p>
          <a:p>
            <a:pPr>
              <a:buAutoNum type="arabicPeriod"/>
            </a:pPr>
            <a:r>
              <a:rPr lang="es-SV" dirty="0"/>
              <a:t>Buscar ayuda</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16</a:t>
            </a:fld>
            <a:endParaRPr lang="es-SV"/>
          </a:p>
        </p:txBody>
      </p:sp>
    </p:spTree>
    <p:extLst>
      <p:ext uri="{BB962C8B-B14F-4D97-AF65-F5344CB8AC3E}">
        <p14:creationId xmlns:p14="http://schemas.microsoft.com/office/powerpoint/2010/main" val="697265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sz="1200" dirty="0"/>
              <a:t>La persona facilitadora preguntara si hay dudas, comentarios o preguntas al respecto del tema.  Escuchará y las solventará.</a:t>
            </a:r>
          </a:p>
          <a:p>
            <a:pPr marL="0" marR="0" lvl="0" indent="0" algn="l" defTabSz="914400" rtl="0" eaLnBrk="1" fontAlgn="auto" latinLnBrk="0" hangingPunct="1">
              <a:lnSpc>
                <a:spcPct val="100000"/>
              </a:lnSpc>
              <a:spcBef>
                <a:spcPts val="0"/>
              </a:spcBef>
              <a:spcAft>
                <a:spcPts val="0"/>
              </a:spcAft>
              <a:buClrTx/>
              <a:buSzTx/>
              <a:buFontTx/>
              <a:buNone/>
              <a:tabLst/>
              <a:defRPr/>
            </a:pPr>
            <a:r>
              <a:rPr lang="es-SV" sz="1200" baseline="0" dirty="0"/>
              <a:t>Dará lectura a la frase y fomentara la reflexión grupal.</a:t>
            </a:r>
            <a:endParaRPr lang="es-SV"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t>Agradecerá e invitará a participar del siguiente momento.</a:t>
            </a:r>
          </a:p>
          <a:p>
            <a:endParaRPr lang="es-SV" sz="1200" dirty="0"/>
          </a:p>
          <a:p>
            <a:endParaRPr lang="es-SV" dirty="0"/>
          </a:p>
        </p:txBody>
      </p:sp>
      <p:sp>
        <p:nvSpPr>
          <p:cNvPr id="4" name="Marcador de número de diapositiva 3"/>
          <p:cNvSpPr>
            <a:spLocks noGrp="1"/>
          </p:cNvSpPr>
          <p:nvPr>
            <p:ph type="sldNum" sz="quarter" idx="5"/>
          </p:nvPr>
        </p:nvSpPr>
        <p:spPr/>
        <p:txBody>
          <a:bodyPr/>
          <a:lstStyle/>
          <a:p>
            <a:fld id="{97072161-D5B2-4BBC-ABE5-5CA92692CA87}" type="slidenum">
              <a:rPr lang="es-SV" smtClean="0"/>
              <a:t>17</a:t>
            </a:fld>
            <a:endParaRPr lang="es-SV"/>
          </a:p>
        </p:txBody>
      </p:sp>
    </p:spTree>
    <p:extLst>
      <p:ext uri="{BB962C8B-B14F-4D97-AF65-F5344CB8AC3E}">
        <p14:creationId xmlns:p14="http://schemas.microsoft.com/office/powerpoint/2010/main" val="350595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Solicita una persona voluntaria para que lea y socialice el objetivo con el pleno.</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2</a:t>
            </a:fld>
            <a:endParaRPr lang="es-SV"/>
          </a:p>
        </p:txBody>
      </p:sp>
    </p:spTree>
    <p:extLst>
      <p:ext uri="{BB962C8B-B14F-4D97-AF65-F5344CB8AC3E}">
        <p14:creationId xmlns:p14="http://schemas.microsoft.com/office/powerpoint/2010/main" val="82607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SV" sz="1200" dirty="0"/>
              <a:t>La persona facilitadora inicia la presentación preguntando al pleno:</a:t>
            </a:r>
          </a:p>
          <a:p>
            <a:pPr marL="0" indent="0">
              <a:buNone/>
            </a:pPr>
            <a:r>
              <a:rPr lang="es-SV" sz="1200" dirty="0"/>
              <a:t>¿Saben que es el estigma asociado al VIH?</a:t>
            </a:r>
          </a:p>
          <a:p>
            <a:pPr marL="0" indent="0">
              <a:buNone/>
            </a:pPr>
            <a:r>
              <a:rPr lang="es-SV" sz="1200" dirty="0"/>
              <a:t>Escucha los comentarios y luego pregunta:</a:t>
            </a:r>
          </a:p>
          <a:p>
            <a:pPr marL="0" indent="0">
              <a:buNone/>
            </a:pPr>
            <a:r>
              <a:rPr lang="es-SV" sz="1200" dirty="0"/>
              <a:t>¿Sabe que es la discriminación asociada al VIH?</a:t>
            </a:r>
          </a:p>
          <a:p>
            <a:pPr marL="0" indent="0">
              <a:buNone/>
            </a:pPr>
            <a:r>
              <a:rPr lang="es-SV" sz="1200" dirty="0"/>
              <a:t>Escucha las participaciones, reflexiona sobre las respuestas e invita a participar de la ponencia para aclarar dudas acerca del tema</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3</a:t>
            </a:fld>
            <a:endParaRPr lang="es-SV"/>
          </a:p>
        </p:txBody>
      </p:sp>
    </p:spTree>
    <p:extLst>
      <p:ext uri="{BB962C8B-B14F-4D97-AF65-F5344CB8AC3E}">
        <p14:creationId xmlns:p14="http://schemas.microsoft.com/office/powerpoint/2010/main" val="297292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Solicita una persona voluntaria para que lea y socialice el objetivo con el pleno.</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4</a:t>
            </a:fld>
            <a:endParaRPr lang="es-SV"/>
          </a:p>
        </p:txBody>
      </p:sp>
    </p:spTree>
    <p:extLst>
      <p:ext uri="{BB962C8B-B14F-4D97-AF65-F5344CB8AC3E}">
        <p14:creationId xmlns:p14="http://schemas.microsoft.com/office/powerpoint/2010/main" val="199493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SV" dirty="0"/>
              <a:t>Comparte rápidamente el contenido a desarrollarse durante la presentación.</a:t>
            </a:r>
          </a:p>
        </p:txBody>
      </p:sp>
      <p:sp>
        <p:nvSpPr>
          <p:cNvPr id="4" name="Marcador de número de diapositiva 3"/>
          <p:cNvSpPr>
            <a:spLocks noGrp="1"/>
          </p:cNvSpPr>
          <p:nvPr>
            <p:ph type="sldNum" sz="quarter" idx="5"/>
          </p:nvPr>
        </p:nvSpPr>
        <p:spPr/>
        <p:txBody>
          <a:bodyPr/>
          <a:lstStyle/>
          <a:p>
            <a:fld id="{97072161-D5B2-4BBC-ABE5-5CA92692CA87}" type="slidenum">
              <a:rPr lang="es-SV" smtClean="0"/>
              <a:t>5</a:t>
            </a:fld>
            <a:endParaRPr lang="es-SV"/>
          </a:p>
        </p:txBody>
      </p:sp>
    </p:spTree>
    <p:extLst>
      <p:ext uri="{BB962C8B-B14F-4D97-AF65-F5344CB8AC3E}">
        <p14:creationId xmlns:p14="http://schemas.microsoft.com/office/powerpoint/2010/main" val="3574253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La persona facilitadora pide una persona voluntaria para leer la definición de estigma y discriminación proyectada y que entiende de lo leído.  Luego pedirá a otra persona voluntaria que de un ejemplo de lo expuesto. Aprueba y reafirma las respuestas :</a:t>
            </a:r>
            <a:endParaRPr lang="es-ES" baseline="0" dirty="0"/>
          </a:p>
          <a:p>
            <a:endParaRPr lang="es-ES" baseline="0" dirty="0"/>
          </a:p>
          <a:p>
            <a:r>
              <a:rPr lang="es-ES" baseline="0" dirty="0"/>
              <a:t> </a:t>
            </a:r>
            <a:r>
              <a:rPr lang="es-SV" sz="1200" kern="1200" dirty="0">
                <a:solidFill>
                  <a:schemeClr val="tx1"/>
                </a:solidFill>
                <a:effectLst/>
                <a:latin typeface="+mn-lt"/>
                <a:ea typeface="+mn-ea"/>
                <a:cs typeface="+mn-cs"/>
              </a:rPr>
              <a:t>Los atributos que justifican el estigma pueden ser totalmente arbitrarios; por ejemplo, color de la piel, manera de hablar o preferencias sexuales. Dentro de culturas o contextos particulares, ciertos atributos se magnifican y son definidos por los demás como deshonrosos o indignos. </a:t>
            </a:r>
          </a:p>
          <a:p>
            <a:r>
              <a:rPr lang="es-SV" sz="1200" kern="1200" dirty="0">
                <a:solidFill>
                  <a:schemeClr val="tx1"/>
                </a:solidFill>
                <a:effectLst/>
                <a:latin typeface="+mn-lt"/>
                <a:ea typeface="+mn-ea"/>
                <a:cs typeface="+mn-cs"/>
              </a:rPr>
              <a:t>El estigma se expresa en el lenguaje.</a:t>
            </a:r>
            <a:endParaRPr lang="es-ES" sz="1200" kern="1200" dirty="0">
              <a:solidFill>
                <a:schemeClr val="tx1"/>
              </a:solidFill>
              <a:effectLst/>
              <a:latin typeface="+mn-lt"/>
              <a:ea typeface="+mn-ea"/>
              <a:cs typeface="+mn-cs"/>
            </a:endParaRPr>
          </a:p>
          <a:p>
            <a:r>
              <a:rPr lang="es-SV" sz="1200" kern="1200" dirty="0">
                <a:solidFill>
                  <a:schemeClr val="tx1"/>
                </a:solidFill>
                <a:effectLst/>
                <a:latin typeface="+mn-lt"/>
                <a:ea typeface="+mn-ea"/>
                <a:cs typeface="+mn-cs"/>
              </a:rPr>
              <a:t>Si bien la estigmatización está vinculada a la discriminación, sus efectos son, quizás, aún más insidiosos, y adquiere muchas formas. </a:t>
            </a:r>
            <a:endParaRPr lang="es-ES" sz="1200" kern="1200" dirty="0">
              <a:solidFill>
                <a:schemeClr val="tx1"/>
              </a:solidFill>
              <a:effectLst/>
              <a:latin typeface="+mn-lt"/>
              <a:ea typeface="+mn-ea"/>
              <a:cs typeface="+mn-cs"/>
            </a:endParaRPr>
          </a:p>
          <a:p>
            <a:r>
              <a:rPr lang="es-SV" sz="1200" kern="1200" dirty="0">
                <a:solidFill>
                  <a:schemeClr val="tx1"/>
                </a:solidFill>
                <a:effectLst/>
                <a:latin typeface="+mn-lt"/>
                <a:ea typeface="+mn-ea"/>
                <a:cs typeface="+mn-cs"/>
              </a:rPr>
              <a:t>Algunos ejemplos de estigma son: </a:t>
            </a:r>
            <a:endParaRPr lang="es-E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SV" sz="1200" kern="1200" dirty="0">
                <a:solidFill>
                  <a:schemeClr val="tx1"/>
                </a:solidFill>
                <a:effectLst/>
                <a:latin typeface="+mn-lt"/>
                <a:ea typeface="+mn-ea"/>
                <a:cs typeface="+mn-cs"/>
              </a:rPr>
              <a:t>Las personas con VIH son objeto de exclusión de los eventos sociales, de habladurías o de acoso por parte de los vecinos o compañeros de trabajo.</a:t>
            </a:r>
            <a:endParaRPr lang="es-E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s-SV" sz="1200" kern="1200" dirty="0">
                <a:solidFill>
                  <a:schemeClr val="tx1"/>
                </a:solidFill>
                <a:effectLst/>
                <a:latin typeface="+mn-lt"/>
                <a:ea typeface="+mn-ea"/>
                <a:cs typeface="+mn-cs"/>
              </a:rPr>
              <a:t>Pueden sufrir aislamiento por parte de sus familiares, compañeros de trabajo o vecinos por miedo a un apretón de mano, una bebida compartida o cualquier contacto social pueda exponerlos al virus. </a:t>
            </a:r>
          </a:p>
          <a:p>
            <a:endParaRPr lang="es-ES" sz="1200" kern="1200" dirty="0">
              <a:solidFill>
                <a:schemeClr val="tx1"/>
              </a:solidFill>
              <a:effectLst/>
              <a:latin typeface="+mn-lt"/>
              <a:ea typeface="+mn-ea"/>
              <a:cs typeface="+mn-cs"/>
            </a:endParaRPr>
          </a:p>
          <a:p>
            <a:endParaRPr lang="es-ES" baseline="0" dirty="0"/>
          </a:p>
          <a:p>
            <a:r>
              <a:rPr lang="es-SV" sz="1200" b="1" u="sng" kern="1200" dirty="0">
                <a:solidFill>
                  <a:schemeClr val="tx1"/>
                </a:solidFill>
                <a:effectLst/>
                <a:latin typeface="+mn-lt"/>
                <a:ea typeface="+mn-ea"/>
                <a:cs typeface="+mn-cs"/>
              </a:rPr>
              <a:t>La discriminación </a:t>
            </a:r>
            <a:r>
              <a:rPr lang="es-SV" sz="1200" kern="1200" dirty="0">
                <a:solidFill>
                  <a:schemeClr val="tx1"/>
                </a:solidFill>
                <a:effectLst/>
                <a:latin typeface="+mn-lt"/>
                <a:ea typeface="+mn-ea"/>
                <a:cs typeface="+mn-cs"/>
              </a:rPr>
              <a:t>relacionada con el VIH puede producirse a distintos niveles, en los con­textos familiar y comunitario, lo que se conoce a veces como «estigma declarado». </a:t>
            </a:r>
            <a:endParaRPr lang="es-ES" sz="1200" kern="1200" dirty="0">
              <a:solidFill>
                <a:schemeClr val="tx1"/>
              </a:solidFill>
              <a:effectLst/>
              <a:latin typeface="+mn-lt"/>
              <a:ea typeface="+mn-ea"/>
              <a:cs typeface="+mn-cs"/>
            </a:endParaRPr>
          </a:p>
          <a:p>
            <a:r>
              <a:rPr lang="es-SV" sz="1200" kern="1200" dirty="0">
                <a:solidFill>
                  <a:schemeClr val="tx1"/>
                </a:solidFill>
                <a:effectLst/>
                <a:latin typeface="+mn-lt"/>
                <a:ea typeface="+mn-ea"/>
                <a:cs typeface="+mn-cs"/>
              </a:rPr>
              <a:t>Con ello se denota lo que hacen las personas, deliberadamente o por omisión, para dañar a otros/ as o negarles servicios o derechos. </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97072161-D5B2-4BBC-ABE5-5CA92692CA87}" type="slidenum">
              <a:rPr lang="es-SV" smtClean="0"/>
              <a:t>6</a:t>
            </a:fld>
            <a:endParaRPr lang="es-SV"/>
          </a:p>
        </p:txBody>
      </p:sp>
    </p:spTree>
    <p:extLst>
      <p:ext uri="{BB962C8B-B14F-4D97-AF65-F5344CB8AC3E}">
        <p14:creationId xmlns:p14="http://schemas.microsoft.com/office/powerpoint/2010/main" val="3321638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La persona facilitadora pedirá a 5 participantes voluntarios leer cada uno de las causas y que deberá explicar lo que entiende.</a:t>
            </a:r>
          </a:p>
          <a:p>
            <a:r>
              <a:rPr lang="es-ES" dirty="0"/>
              <a:t>Finalizara reflexionando:</a:t>
            </a:r>
          </a:p>
          <a:p>
            <a:r>
              <a:rPr lang="es-SV" sz="1200" b="1" u="sng" kern="1200" dirty="0">
                <a:solidFill>
                  <a:schemeClr val="tx1"/>
                </a:solidFill>
                <a:effectLst/>
                <a:latin typeface="+mn-lt"/>
                <a:ea typeface="+mn-ea"/>
                <a:cs typeface="+mn-cs"/>
              </a:rPr>
              <a:t>Causas del estigma del VIH. </a:t>
            </a:r>
            <a:endParaRPr lang="es-ES" sz="1200" kern="1200" dirty="0">
              <a:solidFill>
                <a:schemeClr val="tx1"/>
              </a:solidFill>
              <a:effectLst/>
              <a:latin typeface="+mn-lt"/>
              <a:ea typeface="+mn-ea"/>
              <a:cs typeface="+mn-cs"/>
            </a:endParaRPr>
          </a:p>
          <a:p>
            <a:r>
              <a:rPr lang="es-SV" sz="1200" kern="1200" dirty="0">
                <a:solidFill>
                  <a:schemeClr val="tx1"/>
                </a:solidFill>
                <a:effectLst/>
                <a:latin typeface="+mn-lt"/>
                <a:ea typeface="+mn-ea"/>
                <a:cs typeface="+mn-cs"/>
              </a:rPr>
              <a:t>La estigmatización de las personas que tienen el VIH parte del temor al VIH.</a:t>
            </a:r>
          </a:p>
          <a:p>
            <a:r>
              <a:rPr lang="es-SV" sz="1200" kern="1200" dirty="0">
                <a:solidFill>
                  <a:schemeClr val="tx1"/>
                </a:solidFill>
                <a:effectLst/>
                <a:latin typeface="+mn-lt"/>
                <a:ea typeface="+mn-ea"/>
                <a:cs typeface="+mn-cs"/>
              </a:rPr>
              <a:t>Muchas de las ideas que tenemos acerca del virus provienen de las primeras imágenes que aparecieron a principios de los años 80. Las suposiciones erróneas sobre la forma en que se transmite  y lo que significa tener el VIH, que todavía existen hoy en día.</a:t>
            </a:r>
            <a:endParaRPr lang="es-ES" sz="1200" kern="1200" dirty="0">
              <a:solidFill>
                <a:schemeClr val="tx1"/>
              </a:solidFill>
              <a:effectLst/>
              <a:latin typeface="+mn-lt"/>
              <a:ea typeface="+mn-ea"/>
              <a:cs typeface="+mn-cs"/>
            </a:endParaRPr>
          </a:p>
          <a:p>
            <a:r>
              <a:rPr lang="es-SV" sz="1200" kern="1200" dirty="0">
                <a:solidFill>
                  <a:schemeClr val="tx1"/>
                </a:solidFill>
                <a:effectLst/>
                <a:latin typeface="+mn-lt"/>
                <a:ea typeface="+mn-ea"/>
                <a:cs typeface="+mn-cs"/>
              </a:rPr>
              <a:t>La combinación de falta de conocimiento e información con la existencia de suposiciones obsoletas produce en las personas temor a contraer el VIH. </a:t>
            </a:r>
          </a:p>
          <a:p>
            <a:r>
              <a:rPr lang="es-SV" sz="1200" kern="1200" dirty="0">
                <a:solidFill>
                  <a:schemeClr val="tx1"/>
                </a:solidFill>
                <a:effectLst/>
                <a:latin typeface="+mn-lt"/>
                <a:ea typeface="+mn-ea"/>
                <a:cs typeface="+mn-cs"/>
              </a:rPr>
              <a:t>Adicionalmente, muchas personas piensan que la infección de VIH solo lo contraen ciertos grupos de personas;  esto lleva a que hagan juicios de valor negativos sobre quienes lo padecen.</a:t>
            </a:r>
            <a:endParaRPr lang="es-ES" sz="1200" kern="1200" dirty="0">
              <a:solidFill>
                <a:schemeClr val="tx1"/>
              </a:solidFill>
              <a:effectLst/>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97072161-D5B2-4BBC-ABE5-5CA92692CA87}" type="slidenum">
              <a:rPr lang="es-SV" smtClean="0"/>
              <a:t>7</a:t>
            </a:fld>
            <a:endParaRPr lang="es-SV"/>
          </a:p>
        </p:txBody>
      </p:sp>
    </p:spTree>
    <p:extLst>
      <p:ext uri="{BB962C8B-B14F-4D97-AF65-F5344CB8AC3E}">
        <p14:creationId xmlns:p14="http://schemas.microsoft.com/office/powerpoint/2010/main" val="66004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La persona facilitadora preguntara al pleno:</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¿Cuáles creen ustedes que son los efectos del estigma y la discriminación para todas las personas con relación al VIH? </a:t>
            </a:r>
          </a:p>
          <a:p>
            <a:pPr marL="0" marR="0" indent="0" algn="l" defTabSz="914400" rtl="0" eaLnBrk="1" fontAlgn="auto" latinLnBrk="0" hangingPunct="1">
              <a:lnSpc>
                <a:spcPct val="100000"/>
              </a:lnSpc>
              <a:spcBef>
                <a:spcPts val="0"/>
              </a:spcBef>
              <a:spcAft>
                <a:spcPts val="0"/>
              </a:spcAft>
              <a:buClrTx/>
              <a:buSzTx/>
              <a:buFontTx/>
              <a:buNone/>
              <a:tabLst/>
              <a:defRPr/>
            </a:pPr>
            <a:r>
              <a:rPr lang="es-ES" dirty="0"/>
              <a:t>Escucha las participaciones y reafirma los saberes con lo siguiente:</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p>
          <a:p>
            <a:r>
              <a:rPr lang="es-SV" sz="1200" kern="1200" dirty="0">
                <a:solidFill>
                  <a:schemeClr val="tx1"/>
                </a:solidFill>
                <a:effectLst/>
                <a:latin typeface="+mn-lt"/>
                <a:ea typeface="+mn-ea"/>
                <a:cs typeface="+mn-cs"/>
              </a:rPr>
              <a:t>Cuando el miedo y la discriminación prevalecen, las personas pueden elegir ignorar la po­sibilidad de que ellas ya tengan o puedan adquirir el VIH aun cuando sepan que hayan co­rrido riesgos, las personas pueden decidir no tomar acciones que las protejan, por miedo a ser asociadas con el VIH y los riesgos relacionados con el virus. Todo esto ayuda a crear un ambiente en el cual el virus puede ser fácilmente transmitido entre una y otra persona. Ya que las personas tienen: </a:t>
            </a:r>
          </a:p>
          <a:p>
            <a:r>
              <a:rPr lang="es-SV"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pPr lvl="0"/>
            <a:r>
              <a:rPr lang="es-SV" sz="1200" kern="1200" dirty="0">
                <a:solidFill>
                  <a:schemeClr val="tx1"/>
                </a:solidFill>
                <a:effectLst/>
                <a:latin typeface="+mn-lt"/>
                <a:ea typeface="+mn-ea"/>
                <a:cs typeface="+mn-cs"/>
              </a:rPr>
              <a:t>Temor a buscar información para reducir el riesgo a la exposición a ITS y VIH.</a:t>
            </a:r>
            <a:endParaRPr lang="es-ES" sz="1200" kern="1200" dirty="0">
              <a:solidFill>
                <a:schemeClr val="tx1"/>
              </a:solidFill>
              <a:effectLst/>
              <a:latin typeface="+mn-lt"/>
              <a:ea typeface="+mn-ea"/>
              <a:cs typeface="+mn-cs"/>
            </a:endParaRPr>
          </a:p>
          <a:p>
            <a:pPr lvl="0"/>
            <a:r>
              <a:rPr lang="es-SV" sz="1200" kern="1200" dirty="0">
                <a:solidFill>
                  <a:schemeClr val="tx1"/>
                </a:solidFill>
                <a:effectLst/>
                <a:latin typeface="+mn-lt"/>
                <a:ea typeface="+mn-ea"/>
                <a:cs typeface="+mn-cs"/>
              </a:rPr>
              <a:t>Temor a integrar estilos de vida saludables por despertar sospecha de tener VIH.</a:t>
            </a:r>
            <a:endParaRPr lang="es-ES" sz="1200" kern="1200" dirty="0">
              <a:solidFill>
                <a:schemeClr val="tx1"/>
              </a:solidFill>
              <a:effectLst/>
              <a:latin typeface="+mn-lt"/>
              <a:ea typeface="+mn-ea"/>
              <a:cs typeface="+mn-cs"/>
            </a:endParaRPr>
          </a:p>
          <a:p>
            <a:pPr lvl="0"/>
            <a:r>
              <a:rPr lang="es-SV" sz="1200" kern="1200" dirty="0">
                <a:solidFill>
                  <a:schemeClr val="tx1"/>
                </a:solidFill>
                <a:effectLst/>
                <a:latin typeface="+mn-lt"/>
                <a:ea typeface="+mn-ea"/>
                <a:cs typeface="+mn-cs"/>
              </a:rPr>
              <a:t>Temor de las personas con VIH a ser abiertas y visibles respecto de su condición.</a:t>
            </a:r>
            <a:endParaRPr lang="es-ES" sz="1200" kern="1200" dirty="0">
              <a:solidFill>
                <a:schemeClr val="tx1"/>
              </a:solidFill>
              <a:effectLst/>
              <a:latin typeface="+mn-lt"/>
              <a:ea typeface="+mn-ea"/>
              <a:cs typeface="+mn-cs"/>
            </a:endParaRPr>
          </a:p>
          <a:p>
            <a:pPr lvl="0"/>
            <a:r>
              <a:rPr lang="es-SV" sz="1200" kern="1200" dirty="0">
                <a:solidFill>
                  <a:schemeClr val="tx1"/>
                </a:solidFill>
                <a:effectLst/>
                <a:latin typeface="+mn-lt"/>
                <a:ea typeface="+mn-ea"/>
                <a:cs typeface="+mn-cs"/>
              </a:rPr>
              <a:t>Falsa percepción de riesgo de algunos grupos, personas y poblaciones no estigmatiza­dos para ITS y VIH. </a:t>
            </a:r>
            <a:endParaRPr lang="es-ES" sz="1200" kern="1200" dirty="0">
              <a:solidFill>
                <a:schemeClr val="tx1"/>
              </a:solidFill>
              <a:effectLst/>
              <a:latin typeface="+mn-lt"/>
              <a:ea typeface="+mn-ea"/>
              <a:cs typeface="+mn-cs"/>
            </a:endParaRPr>
          </a:p>
          <a:p>
            <a:pPr lvl="0"/>
            <a:r>
              <a:rPr lang="es-SV" sz="1200" kern="1200" dirty="0">
                <a:solidFill>
                  <a:schemeClr val="tx1"/>
                </a:solidFill>
                <a:effectLst/>
                <a:latin typeface="+mn-lt"/>
                <a:ea typeface="+mn-ea"/>
                <a:cs typeface="+mn-cs"/>
              </a:rPr>
              <a:t>Dificultad para el desarrollo e implementación de campañas públicas de prevención directas y explícitas. </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97072161-D5B2-4BBC-ABE5-5CA92692CA87}" type="slidenum">
              <a:rPr lang="es-SV" smtClean="0"/>
              <a:t>8</a:t>
            </a:fld>
            <a:endParaRPr lang="es-SV"/>
          </a:p>
        </p:txBody>
      </p:sp>
    </p:spTree>
    <p:extLst>
      <p:ext uri="{BB962C8B-B14F-4D97-AF65-F5344CB8AC3E}">
        <p14:creationId xmlns:p14="http://schemas.microsoft.com/office/powerpoint/2010/main" val="660045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Pregunta ¿Cómo se da el estigma y la discriminación en los lugares de trabajo?</a:t>
            </a:r>
            <a:r>
              <a:rPr lang="es-ES" sz="1200" kern="1200" dirty="0">
                <a:solidFill>
                  <a:schemeClr val="tx1"/>
                </a:solidFill>
                <a:effectLst/>
                <a:latin typeface="+mn-lt"/>
                <a:ea typeface="+mn-ea"/>
                <a:cs typeface="+mn-cs"/>
              </a:rPr>
              <a:t>, escucha las participaciones y reafirma explicando lo siguiente:</a:t>
            </a:r>
          </a:p>
          <a:p>
            <a:endParaRPr lang="es-ES" sz="1200" kern="1200" dirty="0">
              <a:solidFill>
                <a:schemeClr val="tx1"/>
              </a:solidFill>
              <a:effectLst/>
              <a:latin typeface="+mn-lt"/>
              <a:ea typeface="+mn-ea"/>
              <a:cs typeface="+mn-cs"/>
            </a:endParaRPr>
          </a:p>
          <a:p>
            <a:r>
              <a:rPr lang="es-SV" sz="1200" b="1" i="1" kern="1200" dirty="0">
                <a:solidFill>
                  <a:schemeClr val="tx1"/>
                </a:solidFill>
                <a:effectLst/>
                <a:latin typeface="+mn-lt"/>
                <a:ea typeface="+mn-ea"/>
                <a:cs typeface="+mn-cs"/>
              </a:rPr>
              <a:t>En el lugar de trabajo: </a:t>
            </a:r>
            <a:endParaRPr lang="es-ES" sz="1200" kern="1200" dirty="0">
              <a:solidFill>
                <a:schemeClr val="tx1"/>
              </a:solidFill>
              <a:effectLst/>
              <a:latin typeface="+mn-lt"/>
              <a:ea typeface="+mn-ea"/>
              <a:cs typeface="+mn-cs"/>
            </a:endParaRPr>
          </a:p>
          <a:p>
            <a:pPr marL="228600" indent="-228600">
              <a:buFont typeface="+mj-lt"/>
              <a:buAutoNum type="arabicPeriod"/>
            </a:pPr>
            <a:r>
              <a:rPr lang="es-SV" sz="1200" kern="1200" dirty="0">
                <a:solidFill>
                  <a:schemeClr val="tx1"/>
                </a:solidFill>
                <a:effectLst/>
                <a:latin typeface="+mn-lt"/>
                <a:ea typeface="+mn-ea"/>
                <a:cs typeface="+mn-cs"/>
              </a:rPr>
              <a:t>Solicitar la prueba del VIH antes de contratar a las personas. </a:t>
            </a:r>
            <a:endParaRPr lang="es-ES" sz="1200" kern="1200" dirty="0">
              <a:solidFill>
                <a:schemeClr val="tx1"/>
              </a:solidFill>
              <a:effectLst/>
              <a:latin typeface="+mn-lt"/>
              <a:ea typeface="+mn-ea"/>
              <a:cs typeface="+mn-cs"/>
            </a:endParaRPr>
          </a:p>
          <a:p>
            <a:pPr marL="228600" indent="-228600">
              <a:buFont typeface="+mj-lt"/>
              <a:buAutoNum type="arabicPeriod"/>
            </a:pPr>
            <a:r>
              <a:rPr lang="es-SV" sz="1200" kern="1200" dirty="0">
                <a:solidFill>
                  <a:schemeClr val="tx1"/>
                </a:solidFill>
                <a:effectLst/>
                <a:latin typeface="+mn-lt"/>
                <a:ea typeface="+mn-ea"/>
                <a:cs typeface="+mn-cs"/>
              </a:rPr>
              <a:t>Negarse a contratar a personas con VIH. </a:t>
            </a:r>
            <a:endParaRPr lang="es-ES" sz="1200" kern="1200" dirty="0">
              <a:solidFill>
                <a:schemeClr val="tx1"/>
              </a:solidFill>
              <a:effectLst/>
              <a:latin typeface="+mn-lt"/>
              <a:ea typeface="+mn-ea"/>
              <a:cs typeface="+mn-cs"/>
            </a:endParaRPr>
          </a:p>
          <a:p>
            <a:pPr marL="228600" indent="-228600">
              <a:buFont typeface="+mj-lt"/>
              <a:buAutoNum type="arabicPeriod"/>
            </a:pPr>
            <a:r>
              <a:rPr lang="es-SV" sz="1200" kern="1200" dirty="0">
                <a:solidFill>
                  <a:schemeClr val="tx1"/>
                </a:solidFill>
                <a:effectLst/>
                <a:latin typeface="+mn-lt"/>
                <a:ea typeface="+mn-ea"/>
                <a:cs typeface="+mn-cs"/>
              </a:rPr>
              <a:t>Exigir periódicamente la prueba de VIH. </a:t>
            </a:r>
            <a:endParaRPr lang="es-ES" sz="1200" kern="1200" dirty="0">
              <a:solidFill>
                <a:schemeClr val="tx1"/>
              </a:solidFill>
              <a:effectLst/>
              <a:latin typeface="+mn-lt"/>
              <a:ea typeface="+mn-ea"/>
              <a:cs typeface="+mn-cs"/>
            </a:endParaRPr>
          </a:p>
          <a:p>
            <a:pPr marL="228600" indent="-228600">
              <a:buFont typeface="+mj-lt"/>
              <a:buAutoNum type="arabicPeriod"/>
            </a:pPr>
            <a:r>
              <a:rPr lang="es-SV" sz="1200" kern="1200" dirty="0">
                <a:solidFill>
                  <a:schemeClr val="tx1"/>
                </a:solidFill>
                <a:effectLst/>
                <a:latin typeface="+mn-lt"/>
                <a:ea typeface="+mn-ea"/>
                <a:cs typeface="+mn-cs"/>
              </a:rPr>
              <a:t>Ser despedida por ser persona con VIH. </a:t>
            </a:r>
            <a:endParaRPr lang="es-ES" sz="1200" kern="1200" dirty="0">
              <a:solidFill>
                <a:schemeClr val="tx1"/>
              </a:solidFill>
              <a:effectLst/>
              <a:latin typeface="+mn-lt"/>
              <a:ea typeface="+mn-ea"/>
              <a:cs typeface="+mn-cs"/>
            </a:endParaRPr>
          </a:p>
          <a:p>
            <a:pPr marL="228600" indent="-228600">
              <a:buFont typeface="+mj-lt"/>
              <a:buAutoNum type="arabicPeriod"/>
            </a:pPr>
            <a:r>
              <a:rPr lang="es-SV" sz="1200" kern="1200" dirty="0">
                <a:solidFill>
                  <a:schemeClr val="tx1"/>
                </a:solidFill>
                <a:effectLst/>
                <a:latin typeface="+mn-lt"/>
                <a:ea typeface="+mn-ea"/>
                <a:cs typeface="+mn-cs"/>
              </a:rPr>
              <a:t>Violar la confidencialidad del diagnóstico. </a:t>
            </a:r>
            <a:endParaRPr lang="es-ES" sz="1200" kern="1200" dirty="0">
              <a:solidFill>
                <a:schemeClr val="tx1"/>
              </a:solidFill>
              <a:effectLst/>
              <a:latin typeface="+mn-lt"/>
              <a:ea typeface="+mn-ea"/>
              <a:cs typeface="+mn-cs"/>
            </a:endParaRPr>
          </a:p>
          <a:p>
            <a:pPr marL="228600" indent="-228600">
              <a:buFont typeface="+mj-lt"/>
              <a:buAutoNum type="arabicPeriod"/>
            </a:pPr>
            <a:r>
              <a:rPr lang="es-SV" sz="1200" kern="1200" dirty="0">
                <a:solidFill>
                  <a:schemeClr val="tx1"/>
                </a:solidFill>
                <a:effectLst/>
                <a:latin typeface="+mn-lt"/>
                <a:ea typeface="+mn-ea"/>
                <a:cs typeface="+mn-cs"/>
              </a:rPr>
              <a:t>Negarse a trabajar con colegas con VIH por temor a adquirir el virus. </a:t>
            </a:r>
            <a:endParaRPr lang="es-ES" sz="1200" kern="1200" dirty="0">
              <a:solidFill>
                <a:schemeClr val="tx1"/>
              </a:solidFill>
              <a:effectLst/>
              <a:latin typeface="+mn-lt"/>
              <a:ea typeface="+mn-ea"/>
              <a:cs typeface="+mn-cs"/>
            </a:endParaRPr>
          </a:p>
          <a:p>
            <a:r>
              <a:rPr lang="es-SV" sz="1200" b="1" i="1" kern="1200" dirty="0">
                <a:solidFill>
                  <a:schemeClr val="tx1"/>
                </a:solidFill>
                <a:effectLst/>
                <a:latin typeface="+mn-lt"/>
                <a:ea typeface="+mn-ea"/>
                <a:cs typeface="+mn-cs"/>
              </a:rPr>
              <a:t> </a:t>
            </a:r>
            <a:endParaRPr lang="es-ES" dirty="0"/>
          </a:p>
        </p:txBody>
      </p:sp>
      <p:sp>
        <p:nvSpPr>
          <p:cNvPr id="4" name="3 Marcador de número de diapositiva"/>
          <p:cNvSpPr>
            <a:spLocks noGrp="1"/>
          </p:cNvSpPr>
          <p:nvPr>
            <p:ph type="sldNum" sz="quarter" idx="10"/>
          </p:nvPr>
        </p:nvSpPr>
        <p:spPr/>
        <p:txBody>
          <a:bodyPr/>
          <a:lstStyle/>
          <a:p>
            <a:fld id="{97072161-D5B2-4BBC-ABE5-5CA92692CA87}" type="slidenum">
              <a:rPr lang="es-SV" smtClean="0"/>
              <a:t>9</a:t>
            </a:fld>
            <a:endParaRPr lang="es-SV"/>
          </a:p>
        </p:txBody>
      </p:sp>
    </p:spTree>
    <p:extLst>
      <p:ext uri="{BB962C8B-B14F-4D97-AF65-F5344CB8AC3E}">
        <p14:creationId xmlns:p14="http://schemas.microsoft.com/office/powerpoint/2010/main" val="660045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p:cNvSpPr>
            <a:spLocks noGrp="1"/>
          </p:cNvSpPr>
          <p:nvPr>
            <p:ph type="dt" sz="half" idx="10"/>
          </p:nvPr>
        </p:nvSpPr>
        <p:spPr/>
        <p:txBody>
          <a:bodyPr/>
          <a:lstStyle/>
          <a:p>
            <a:fld id="{D7C3C5C4-3E08-43BE-9F31-7D9659368C7F}" type="datetimeFigureOut">
              <a:rPr lang="es-SV" smtClean="0"/>
              <a:t>22/02/2022</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74AC6AB9-1977-49F9-8A06-F46433C43552}" type="slidenum">
              <a:rPr lang="es-SV" smtClean="0"/>
              <a:t>‹Nº›</a:t>
            </a:fld>
            <a:endParaRPr lang="es-SV"/>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4808" y="265572"/>
            <a:ext cx="646784" cy="709306"/>
          </a:xfrm>
          <a:prstGeom prst="rect">
            <a:avLst/>
          </a:prstGeom>
        </p:spPr>
      </p:pic>
    </p:spTree>
    <p:extLst>
      <p:ext uri="{BB962C8B-B14F-4D97-AF65-F5344CB8AC3E}">
        <p14:creationId xmlns:p14="http://schemas.microsoft.com/office/powerpoint/2010/main" val="1280920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D7C3C5C4-3E08-43BE-9F31-7D9659368C7F}" type="datetimeFigureOut">
              <a:rPr lang="es-SV" smtClean="0"/>
              <a:t>22/02/2022</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2210599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D7C3C5C4-3E08-43BE-9F31-7D9659368C7F}" type="datetimeFigureOut">
              <a:rPr lang="es-SV" smtClean="0"/>
              <a:t>22/02/2022</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408820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D7C3C5C4-3E08-43BE-9F31-7D9659368C7F}" type="datetimeFigureOut">
              <a:rPr lang="es-SV" smtClean="0"/>
              <a:t>22/02/2022</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45105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7C3C5C4-3E08-43BE-9F31-7D9659368C7F}" type="datetimeFigureOut">
              <a:rPr lang="es-SV" smtClean="0"/>
              <a:t>22/02/2022</a:t>
            </a:fld>
            <a:endParaRPr lang="es-SV"/>
          </a:p>
        </p:txBody>
      </p:sp>
      <p:sp>
        <p:nvSpPr>
          <p:cNvPr id="5" name="Marcador de pie de página 4"/>
          <p:cNvSpPr>
            <a:spLocks noGrp="1"/>
          </p:cNvSpPr>
          <p:nvPr>
            <p:ph type="ftr" sz="quarter" idx="11"/>
          </p:nvPr>
        </p:nvSpPr>
        <p:spPr/>
        <p:txBody>
          <a:bodyPr/>
          <a:lstStyle/>
          <a:p>
            <a:endParaRPr lang="es-SV"/>
          </a:p>
        </p:txBody>
      </p:sp>
      <p:sp>
        <p:nvSpPr>
          <p:cNvPr id="6" name="Marcador de número de diapositiva 5"/>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133014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p:cNvSpPr>
            <a:spLocks noGrp="1"/>
          </p:cNvSpPr>
          <p:nvPr>
            <p:ph type="dt" sz="half" idx="10"/>
          </p:nvPr>
        </p:nvSpPr>
        <p:spPr/>
        <p:txBody>
          <a:bodyPr/>
          <a:lstStyle/>
          <a:p>
            <a:fld id="{D7C3C5C4-3E08-43BE-9F31-7D9659368C7F}" type="datetimeFigureOut">
              <a:rPr lang="es-SV" smtClean="0"/>
              <a:t>22/02/2022</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185420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23248" y="365125"/>
            <a:ext cx="10515600" cy="1325563"/>
          </a:xfrm>
        </p:spPr>
        <p:txBody>
          <a:bodyPr/>
          <a:lstStyle/>
          <a:p>
            <a:r>
              <a:rPr lang="es-ES"/>
              <a:t>Haga clic para modificar el estilo de título del patrón</a:t>
            </a:r>
            <a:endParaRPr lang="es-SV" dirty="0"/>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p:cNvSpPr>
            <a:spLocks noGrp="1"/>
          </p:cNvSpPr>
          <p:nvPr>
            <p:ph type="dt" sz="half" idx="10"/>
          </p:nvPr>
        </p:nvSpPr>
        <p:spPr/>
        <p:txBody>
          <a:bodyPr/>
          <a:lstStyle/>
          <a:p>
            <a:fld id="{D7C3C5C4-3E08-43BE-9F31-7D9659368C7F}" type="datetimeFigureOut">
              <a:rPr lang="es-SV" smtClean="0"/>
              <a:t>22/02/2022</a:t>
            </a:fld>
            <a:endParaRPr lang="es-SV"/>
          </a:p>
        </p:txBody>
      </p:sp>
      <p:sp>
        <p:nvSpPr>
          <p:cNvPr id="8" name="Marcador de pie de página 7"/>
          <p:cNvSpPr>
            <a:spLocks noGrp="1"/>
          </p:cNvSpPr>
          <p:nvPr>
            <p:ph type="ftr" sz="quarter" idx="11"/>
          </p:nvPr>
        </p:nvSpPr>
        <p:spPr/>
        <p:txBody>
          <a:bodyPr/>
          <a:lstStyle/>
          <a:p>
            <a:endParaRPr lang="es-SV"/>
          </a:p>
        </p:txBody>
      </p:sp>
      <p:sp>
        <p:nvSpPr>
          <p:cNvPr id="9" name="Marcador de número de diapositiva 8"/>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52060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15844" y="312096"/>
            <a:ext cx="10261347" cy="1325563"/>
          </a:xfrm>
        </p:spPr>
        <p:txBody>
          <a:bodyPr/>
          <a:lstStyle/>
          <a:p>
            <a:r>
              <a:rPr lang="es-ES"/>
              <a:t>Haga clic para modificar el estilo de título del patrón</a:t>
            </a:r>
            <a:endParaRPr lang="es-SV" dirty="0"/>
          </a:p>
        </p:txBody>
      </p:sp>
      <p:sp>
        <p:nvSpPr>
          <p:cNvPr id="3" name="Marcador de fecha 2"/>
          <p:cNvSpPr>
            <a:spLocks noGrp="1"/>
          </p:cNvSpPr>
          <p:nvPr>
            <p:ph type="dt" sz="half" idx="10"/>
          </p:nvPr>
        </p:nvSpPr>
        <p:spPr/>
        <p:txBody>
          <a:bodyPr/>
          <a:lstStyle/>
          <a:p>
            <a:fld id="{D7C3C5C4-3E08-43BE-9F31-7D9659368C7F}" type="datetimeFigureOut">
              <a:rPr lang="es-SV" smtClean="0"/>
              <a:t>22/02/2022</a:t>
            </a:fld>
            <a:endParaRPr lang="es-SV"/>
          </a:p>
        </p:txBody>
      </p:sp>
      <p:sp>
        <p:nvSpPr>
          <p:cNvPr id="4" name="Marcador de pie de página 3"/>
          <p:cNvSpPr>
            <a:spLocks noGrp="1"/>
          </p:cNvSpPr>
          <p:nvPr>
            <p:ph type="ftr" sz="quarter" idx="11"/>
          </p:nvPr>
        </p:nvSpPr>
        <p:spPr/>
        <p:txBody>
          <a:bodyPr/>
          <a:lstStyle/>
          <a:p>
            <a:endParaRPr lang="es-SV"/>
          </a:p>
        </p:txBody>
      </p:sp>
      <p:sp>
        <p:nvSpPr>
          <p:cNvPr id="5" name="Marcador de número de diapositiva 4"/>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399420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7C3C5C4-3E08-43BE-9F31-7D9659368C7F}" type="datetimeFigureOut">
              <a:rPr lang="es-SV" smtClean="0"/>
              <a:t>22/02/2022</a:t>
            </a:fld>
            <a:endParaRPr lang="es-SV"/>
          </a:p>
        </p:txBody>
      </p:sp>
      <p:sp>
        <p:nvSpPr>
          <p:cNvPr id="3" name="Marcador de pie de página 2"/>
          <p:cNvSpPr>
            <a:spLocks noGrp="1"/>
          </p:cNvSpPr>
          <p:nvPr>
            <p:ph type="ftr" sz="quarter" idx="11"/>
          </p:nvPr>
        </p:nvSpPr>
        <p:spPr/>
        <p:txBody>
          <a:bodyPr/>
          <a:lstStyle/>
          <a:p>
            <a:endParaRPr lang="es-SV"/>
          </a:p>
        </p:txBody>
      </p:sp>
      <p:sp>
        <p:nvSpPr>
          <p:cNvPr id="4" name="Marcador de número de diapositiva 3"/>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233113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7C3C5C4-3E08-43BE-9F31-7D9659368C7F}" type="datetimeFigureOut">
              <a:rPr lang="es-SV" smtClean="0"/>
              <a:t>22/02/2022</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72395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937752"/>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SV"/>
          </a:p>
        </p:txBody>
      </p:sp>
      <p:sp>
        <p:nvSpPr>
          <p:cNvPr id="4" name="Marcador de texto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7C3C5C4-3E08-43BE-9F31-7D9659368C7F}" type="datetimeFigureOut">
              <a:rPr lang="es-SV" smtClean="0"/>
              <a:t>22/02/2022</a:t>
            </a:fld>
            <a:endParaRPr lang="es-SV"/>
          </a:p>
        </p:txBody>
      </p:sp>
      <p:sp>
        <p:nvSpPr>
          <p:cNvPr id="6" name="Marcador de pie de página 5"/>
          <p:cNvSpPr>
            <a:spLocks noGrp="1"/>
          </p:cNvSpPr>
          <p:nvPr>
            <p:ph type="ftr" sz="quarter" idx="11"/>
          </p:nvPr>
        </p:nvSpPr>
        <p:spPr/>
        <p:txBody>
          <a:bodyPr/>
          <a:lstStyle/>
          <a:p>
            <a:endParaRPr lang="es-SV"/>
          </a:p>
        </p:txBody>
      </p:sp>
      <p:sp>
        <p:nvSpPr>
          <p:cNvPr id="7" name="Marcador de número de diapositiva 6"/>
          <p:cNvSpPr>
            <a:spLocks noGrp="1"/>
          </p:cNvSpPr>
          <p:nvPr>
            <p:ph type="sldNum" sz="quarter" idx="12"/>
          </p:nvPr>
        </p:nvSpPr>
        <p:spPr/>
        <p:txBody>
          <a:bodyPr/>
          <a:lstStyle/>
          <a:p>
            <a:fld id="{74AC6AB9-1977-49F9-8A06-F46433C43552}" type="slidenum">
              <a:rPr lang="es-SV" smtClean="0"/>
              <a:t>‹Nº›</a:t>
            </a:fld>
            <a:endParaRPr lang="es-SV"/>
          </a:p>
        </p:txBody>
      </p:sp>
    </p:spTree>
    <p:extLst>
      <p:ext uri="{BB962C8B-B14F-4D97-AF65-F5344CB8AC3E}">
        <p14:creationId xmlns:p14="http://schemas.microsoft.com/office/powerpoint/2010/main" val="167393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161592" y="312096"/>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3C5C4-3E08-43BE-9F31-7D9659368C7F}" type="datetimeFigureOut">
              <a:rPr lang="es-SV" smtClean="0"/>
              <a:t>22/02/2022</a:t>
            </a:fld>
            <a:endParaRPr lang="es-SV"/>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C6AB9-1977-49F9-8A06-F46433C43552}" type="slidenum">
              <a:rPr lang="es-SV" smtClean="0"/>
              <a:t>‹Nº›</a:t>
            </a:fld>
            <a:endParaRPr lang="es-SV"/>
          </a:p>
        </p:txBody>
      </p:sp>
      <p:pic>
        <p:nvPicPr>
          <p:cNvPr id="7" name="Imagen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4808" y="265572"/>
            <a:ext cx="646784" cy="709306"/>
          </a:xfrm>
          <a:prstGeom prst="rect">
            <a:avLst/>
          </a:prstGeom>
        </p:spPr>
      </p:pic>
    </p:spTree>
    <p:extLst>
      <p:ext uri="{BB962C8B-B14F-4D97-AF65-F5344CB8AC3E}">
        <p14:creationId xmlns:p14="http://schemas.microsoft.com/office/powerpoint/2010/main" val="1675454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2;p32"/>
          <p:cNvSpPr/>
          <p:nvPr/>
        </p:nvSpPr>
        <p:spPr>
          <a:xfrm>
            <a:off x="9820202" y="3507137"/>
            <a:ext cx="2371800" cy="2368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3;p32"/>
          <p:cNvSpPr/>
          <p:nvPr/>
        </p:nvSpPr>
        <p:spPr>
          <a:xfrm>
            <a:off x="7810502" y="884237"/>
            <a:ext cx="2371800" cy="2368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7;p32"/>
          <p:cNvSpPr txBox="1">
            <a:spLocks noGrp="1"/>
          </p:cNvSpPr>
          <p:nvPr>
            <p:ph type="ctrTitle"/>
          </p:nvPr>
        </p:nvSpPr>
        <p:spPr>
          <a:xfrm>
            <a:off x="440382" y="3013435"/>
            <a:ext cx="6479140" cy="2684436"/>
          </a:xfrm>
          <a:prstGeom prst="rect">
            <a:avLst/>
          </a:prstGeom>
        </p:spPr>
        <p:txBody>
          <a:bodyPr spcFirstLastPara="1" wrap="square" lIns="91425" tIns="91425" rIns="91425" bIns="91425" anchor="ctr" anchorCtr="0">
            <a:noAutofit/>
          </a:bodyPr>
          <a:lstStyle/>
          <a:p>
            <a:r>
              <a:rPr lang="es-SV" sz="4800" b="1" dirty="0"/>
              <a:t>ESTIGMA Y DISCRIMINACIÓN ASOCIADOS AL VIH.</a:t>
            </a:r>
            <a:endParaRPr lang="es-ES" sz="4800" dirty="0"/>
          </a:p>
        </p:txBody>
      </p:sp>
      <p:sp>
        <p:nvSpPr>
          <p:cNvPr id="15" name="Rectángulo 14"/>
          <p:cNvSpPr/>
          <p:nvPr/>
        </p:nvSpPr>
        <p:spPr>
          <a:xfrm>
            <a:off x="7828978" y="1061703"/>
            <a:ext cx="4307954" cy="4636168"/>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4800" dirty="0"/>
              <a:t>INSERTAR</a:t>
            </a:r>
          </a:p>
          <a:p>
            <a:pPr algn="ctr"/>
            <a:r>
              <a:rPr lang="es-SV" sz="4800" dirty="0"/>
              <a:t>IMAGEN</a:t>
            </a:r>
          </a:p>
        </p:txBody>
      </p:sp>
      <p:pic>
        <p:nvPicPr>
          <p:cNvPr id="2" name="Picture 2" descr="Conoce los Estigmas y Discriminación por tener VIH | Sidála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261" y="1638038"/>
            <a:ext cx="5097777" cy="317660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56AF07C9-FF13-4ABE-8C28-C220282F78B6}"/>
              </a:ext>
            </a:extLst>
          </p:cNvPr>
          <p:cNvSpPr txBox="1"/>
          <p:nvPr/>
        </p:nvSpPr>
        <p:spPr>
          <a:xfrm>
            <a:off x="1897811" y="683931"/>
            <a:ext cx="3812876" cy="954107"/>
          </a:xfrm>
          <a:prstGeom prst="rect">
            <a:avLst/>
          </a:prstGeom>
          <a:noFill/>
        </p:spPr>
        <p:txBody>
          <a:bodyPr wrap="square" rtlCol="0">
            <a:spAutoFit/>
          </a:bodyPr>
          <a:lstStyle/>
          <a:p>
            <a:pPr algn="ctr"/>
            <a:r>
              <a:rPr lang="es-SV" sz="2800" dirty="0">
                <a:latin typeface="+mj-lt"/>
              </a:rPr>
              <a:t>“Prevención del VIH/SIDA”</a:t>
            </a:r>
          </a:p>
        </p:txBody>
      </p:sp>
    </p:spTree>
    <p:extLst>
      <p:ext uri="{BB962C8B-B14F-4D97-AF65-F5344CB8AC3E}">
        <p14:creationId xmlns:p14="http://schemas.microsoft.com/office/powerpoint/2010/main" val="17725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5;p35"/>
          <p:cNvSpPr txBox="1">
            <a:spLocks/>
          </p:cNvSpPr>
          <p:nvPr/>
        </p:nvSpPr>
        <p:spPr>
          <a:xfrm>
            <a:off x="1815637" y="156392"/>
            <a:ext cx="7801296" cy="928211"/>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endParaRPr lang="es-SV" sz="4000" dirty="0"/>
          </a:p>
        </p:txBody>
      </p:sp>
      <p:sp>
        <p:nvSpPr>
          <p:cNvPr id="10" name="Rectángulo 9"/>
          <p:cNvSpPr/>
          <p:nvPr/>
        </p:nvSpPr>
        <p:spPr>
          <a:xfrm>
            <a:off x="11187947" y="6148528"/>
            <a:ext cx="448232" cy="443469"/>
          </a:xfrm>
          <a:prstGeom prst="rect">
            <a:avLst/>
          </a:prstGeom>
          <a:solidFill>
            <a:srgbClr val="43B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 name="1 Rectángulo"/>
          <p:cNvSpPr/>
          <p:nvPr/>
        </p:nvSpPr>
        <p:spPr>
          <a:xfrm>
            <a:off x="1950720" y="297331"/>
            <a:ext cx="8976360" cy="830997"/>
          </a:xfrm>
          <a:prstGeom prst="rect">
            <a:avLst/>
          </a:prstGeom>
        </p:spPr>
        <p:txBody>
          <a:bodyPr wrap="square">
            <a:spAutoFit/>
          </a:bodyPr>
          <a:lstStyle/>
          <a:p>
            <a:pPr algn="ctr"/>
            <a:r>
              <a:rPr lang="es-SV" sz="2400" b="1" dirty="0">
                <a:latin typeface="+mj-lt"/>
              </a:rPr>
              <a:t>EJEMPLOS DE ESTIGMATIZACIÓN Y DISCRIMINACIÓN EN DIFERENTES ESCENARIOS </a:t>
            </a:r>
          </a:p>
        </p:txBody>
      </p:sp>
      <p:sp>
        <p:nvSpPr>
          <p:cNvPr id="3" name="2 Rectángulo"/>
          <p:cNvSpPr/>
          <p:nvPr/>
        </p:nvSpPr>
        <p:spPr>
          <a:xfrm>
            <a:off x="402072" y="3603624"/>
            <a:ext cx="5021631" cy="461665"/>
          </a:xfrm>
          <a:prstGeom prst="rect">
            <a:avLst/>
          </a:prstGeom>
        </p:spPr>
        <p:txBody>
          <a:bodyPr wrap="none">
            <a:spAutoFit/>
          </a:bodyPr>
          <a:lstStyle/>
          <a:p>
            <a:r>
              <a:rPr lang="es-SV" sz="2400" b="1" i="1" dirty="0"/>
              <a:t>En los medios de comunicación:</a:t>
            </a:r>
            <a:endParaRPr lang="es-ES" sz="2400" dirty="0"/>
          </a:p>
        </p:txBody>
      </p:sp>
      <p:pic>
        <p:nvPicPr>
          <p:cNvPr id="8" name="7 Imagen" descr="Conjunto de iconos de los medios de comunicación 468755 Vector en Vecteez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2324" y="1822554"/>
            <a:ext cx="6267604" cy="4188250"/>
          </a:xfrm>
          <a:prstGeom prst="rect">
            <a:avLst/>
          </a:prstGeom>
          <a:noFill/>
          <a:ln>
            <a:noFill/>
          </a:ln>
        </p:spPr>
      </p:pic>
      <p:sp>
        <p:nvSpPr>
          <p:cNvPr id="12" name="Rectángulo 14"/>
          <p:cNvSpPr/>
          <p:nvPr/>
        </p:nvSpPr>
        <p:spPr>
          <a:xfrm>
            <a:off x="-28514" y="975360"/>
            <a:ext cx="485714" cy="5882639"/>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4800" dirty="0"/>
          </a:p>
        </p:txBody>
      </p:sp>
    </p:spTree>
    <p:extLst>
      <p:ext uri="{BB962C8B-B14F-4D97-AF65-F5344CB8AC3E}">
        <p14:creationId xmlns:p14="http://schemas.microsoft.com/office/powerpoint/2010/main" val="332602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5;p35"/>
          <p:cNvSpPr txBox="1">
            <a:spLocks/>
          </p:cNvSpPr>
          <p:nvPr/>
        </p:nvSpPr>
        <p:spPr>
          <a:xfrm>
            <a:off x="1815637" y="156392"/>
            <a:ext cx="7801296" cy="928211"/>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endParaRPr lang="es-SV" sz="4000" dirty="0"/>
          </a:p>
        </p:txBody>
      </p:sp>
      <p:sp>
        <p:nvSpPr>
          <p:cNvPr id="10" name="Rectángulo 9"/>
          <p:cNvSpPr/>
          <p:nvPr/>
        </p:nvSpPr>
        <p:spPr>
          <a:xfrm>
            <a:off x="11187947" y="6148528"/>
            <a:ext cx="448232" cy="443469"/>
          </a:xfrm>
          <a:prstGeom prst="rect">
            <a:avLst/>
          </a:prstGeom>
          <a:solidFill>
            <a:srgbClr val="43B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 name="1 Rectángulo"/>
          <p:cNvSpPr/>
          <p:nvPr/>
        </p:nvSpPr>
        <p:spPr>
          <a:xfrm>
            <a:off x="1950720" y="297331"/>
            <a:ext cx="8976360" cy="830997"/>
          </a:xfrm>
          <a:prstGeom prst="rect">
            <a:avLst/>
          </a:prstGeom>
        </p:spPr>
        <p:txBody>
          <a:bodyPr wrap="square">
            <a:spAutoFit/>
          </a:bodyPr>
          <a:lstStyle/>
          <a:p>
            <a:r>
              <a:rPr lang="es-SV" sz="2400" b="1" dirty="0"/>
              <a:t>EJEMPLOS DE ESTIGMATIZACIÓN Y DISCRIMINACIÓN EN DIFERENTES ESCENARIOS </a:t>
            </a:r>
          </a:p>
        </p:txBody>
      </p:sp>
      <p:sp>
        <p:nvSpPr>
          <p:cNvPr id="4" name="3 Rectángulo"/>
          <p:cNvSpPr/>
          <p:nvPr/>
        </p:nvSpPr>
        <p:spPr>
          <a:xfrm>
            <a:off x="6438900" y="3837304"/>
            <a:ext cx="4415248" cy="461665"/>
          </a:xfrm>
          <a:prstGeom prst="rect">
            <a:avLst/>
          </a:prstGeom>
        </p:spPr>
        <p:txBody>
          <a:bodyPr wrap="none">
            <a:spAutoFit/>
          </a:bodyPr>
          <a:lstStyle/>
          <a:p>
            <a:r>
              <a:rPr lang="es-SV" sz="2400" b="1" i="1" dirty="0"/>
              <a:t>En el contexto de la religión:</a:t>
            </a:r>
            <a:endParaRPr lang="es-ES" sz="2400" dirty="0"/>
          </a:p>
        </p:txBody>
      </p:sp>
      <p:sp>
        <p:nvSpPr>
          <p:cNvPr id="12" name="Rectángulo 14"/>
          <p:cNvSpPr/>
          <p:nvPr/>
        </p:nvSpPr>
        <p:spPr>
          <a:xfrm>
            <a:off x="-28514" y="975360"/>
            <a:ext cx="485714" cy="5882639"/>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4800" dirty="0"/>
          </a:p>
        </p:txBody>
      </p:sp>
      <p:pic>
        <p:nvPicPr>
          <p:cNvPr id="6" name="Imagen 5">
            <a:extLst>
              <a:ext uri="{FF2B5EF4-FFF2-40B4-BE49-F238E27FC236}">
                <a16:creationId xmlns:a16="http://schemas.microsoft.com/office/drawing/2014/main" id="{D7E3D513-857E-46BC-A5B7-A8A0C0032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635" y="2250955"/>
            <a:ext cx="4917907" cy="3634364"/>
          </a:xfrm>
          <a:prstGeom prst="rect">
            <a:avLst/>
          </a:prstGeom>
        </p:spPr>
      </p:pic>
    </p:spTree>
    <p:extLst>
      <p:ext uri="{BB962C8B-B14F-4D97-AF65-F5344CB8AC3E}">
        <p14:creationId xmlns:p14="http://schemas.microsoft.com/office/powerpoint/2010/main" val="21544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5;p35"/>
          <p:cNvSpPr txBox="1">
            <a:spLocks/>
          </p:cNvSpPr>
          <p:nvPr/>
        </p:nvSpPr>
        <p:spPr>
          <a:xfrm>
            <a:off x="1815637" y="156392"/>
            <a:ext cx="7801296" cy="928211"/>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endParaRPr lang="es-SV" sz="4000" dirty="0"/>
          </a:p>
        </p:txBody>
      </p:sp>
      <p:sp>
        <p:nvSpPr>
          <p:cNvPr id="10" name="Rectángulo 9"/>
          <p:cNvSpPr/>
          <p:nvPr/>
        </p:nvSpPr>
        <p:spPr>
          <a:xfrm>
            <a:off x="11187947" y="6148528"/>
            <a:ext cx="448232" cy="443469"/>
          </a:xfrm>
          <a:prstGeom prst="rect">
            <a:avLst/>
          </a:prstGeom>
          <a:solidFill>
            <a:srgbClr val="43B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 name="1 Rectángulo"/>
          <p:cNvSpPr/>
          <p:nvPr/>
        </p:nvSpPr>
        <p:spPr>
          <a:xfrm>
            <a:off x="1950720" y="297331"/>
            <a:ext cx="8976360" cy="830997"/>
          </a:xfrm>
          <a:prstGeom prst="rect">
            <a:avLst/>
          </a:prstGeom>
        </p:spPr>
        <p:txBody>
          <a:bodyPr wrap="square">
            <a:spAutoFit/>
          </a:bodyPr>
          <a:lstStyle/>
          <a:p>
            <a:r>
              <a:rPr lang="es-SV" sz="2400" b="1" dirty="0"/>
              <a:t>EJEMPLOS DE ESTIGMATIZACIÓN Y DISCRIMINACIÓN EN DIFERENTES ESCENARIOS </a:t>
            </a:r>
          </a:p>
        </p:txBody>
      </p:sp>
      <p:sp>
        <p:nvSpPr>
          <p:cNvPr id="3" name="2 Rectángulo"/>
          <p:cNvSpPr/>
          <p:nvPr/>
        </p:nvSpPr>
        <p:spPr>
          <a:xfrm>
            <a:off x="844294" y="3685846"/>
            <a:ext cx="3760966" cy="461665"/>
          </a:xfrm>
          <a:prstGeom prst="rect">
            <a:avLst/>
          </a:prstGeom>
        </p:spPr>
        <p:txBody>
          <a:bodyPr wrap="none">
            <a:spAutoFit/>
          </a:bodyPr>
          <a:lstStyle/>
          <a:p>
            <a:r>
              <a:rPr lang="es-SV" sz="2400" b="1" i="1" dirty="0"/>
              <a:t>En los servicios de salud</a:t>
            </a:r>
            <a:endParaRPr lang="es-ES" sz="2400" dirty="0"/>
          </a:p>
        </p:txBody>
      </p:sp>
      <p:sp>
        <p:nvSpPr>
          <p:cNvPr id="12" name="Rectángulo 14"/>
          <p:cNvSpPr/>
          <p:nvPr/>
        </p:nvSpPr>
        <p:spPr>
          <a:xfrm>
            <a:off x="-28514" y="975360"/>
            <a:ext cx="485714" cy="5882639"/>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4800" dirty="0"/>
          </a:p>
        </p:txBody>
      </p:sp>
      <p:pic>
        <p:nvPicPr>
          <p:cNvPr id="13" name="12 Imagen" descr="Ver las imágenes de ori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715" y="2099496"/>
            <a:ext cx="5402365" cy="3634364"/>
          </a:xfrm>
          <a:prstGeom prst="rect">
            <a:avLst/>
          </a:prstGeom>
          <a:noFill/>
          <a:ln>
            <a:noFill/>
          </a:ln>
        </p:spPr>
      </p:pic>
    </p:spTree>
    <p:extLst>
      <p:ext uri="{BB962C8B-B14F-4D97-AF65-F5344CB8AC3E}">
        <p14:creationId xmlns:p14="http://schemas.microsoft.com/office/powerpoint/2010/main" val="187113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5;p35"/>
          <p:cNvSpPr txBox="1">
            <a:spLocks/>
          </p:cNvSpPr>
          <p:nvPr/>
        </p:nvSpPr>
        <p:spPr>
          <a:xfrm>
            <a:off x="1815637" y="156392"/>
            <a:ext cx="7801296" cy="928211"/>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endParaRPr lang="es-SV" sz="4000" dirty="0"/>
          </a:p>
        </p:txBody>
      </p:sp>
      <p:sp>
        <p:nvSpPr>
          <p:cNvPr id="10" name="Rectángulo 9"/>
          <p:cNvSpPr/>
          <p:nvPr/>
        </p:nvSpPr>
        <p:spPr>
          <a:xfrm>
            <a:off x="11187947" y="6148528"/>
            <a:ext cx="448232" cy="443469"/>
          </a:xfrm>
          <a:prstGeom prst="rect">
            <a:avLst/>
          </a:prstGeom>
          <a:solidFill>
            <a:srgbClr val="43B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 name="1 Rectángulo"/>
          <p:cNvSpPr/>
          <p:nvPr/>
        </p:nvSpPr>
        <p:spPr>
          <a:xfrm>
            <a:off x="1950720" y="297331"/>
            <a:ext cx="8976360" cy="830997"/>
          </a:xfrm>
          <a:prstGeom prst="rect">
            <a:avLst/>
          </a:prstGeom>
        </p:spPr>
        <p:txBody>
          <a:bodyPr wrap="square">
            <a:spAutoFit/>
          </a:bodyPr>
          <a:lstStyle/>
          <a:p>
            <a:r>
              <a:rPr lang="es-SV" sz="2400" b="1" dirty="0"/>
              <a:t>EJEMPLOS DE ESTIGMATIZACIÓN Y DISCRIMINACIÓN EN DIFERENTES ESCENARIOS </a:t>
            </a:r>
          </a:p>
        </p:txBody>
      </p:sp>
      <p:sp>
        <p:nvSpPr>
          <p:cNvPr id="3" name="2 Rectángulo"/>
          <p:cNvSpPr/>
          <p:nvPr/>
        </p:nvSpPr>
        <p:spPr>
          <a:xfrm>
            <a:off x="1214437" y="1714500"/>
            <a:ext cx="5286375" cy="461665"/>
          </a:xfrm>
          <a:prstGeom prst="rect">
            <a:avLst/>
          </a:prstGeom>
        </p:spPr>
        <p:txBody>
          <a:bodyPr wrap="square">
            <a:spAutoFit/>
          </a:bodyPr>
          <a:lstStyle/>
          <a:p>
            <a:r>
              <a:rPr lang="es-SV" sz="2400" b="1" i="1" dirty="0"/>
              <a:t>En la familia y la comunidad: </a:t>
            </a:r>
            <a:endParaRPr lang="es-ES" sz="2400" dirty="0"/>
          </a:p>
        </p:txBody>
      </p:sp>
      <p:sp>
        <p:nvSpPr>
          <p:cNvPr id="12" name="Rectángulo 14"/>
          <p:cNvSpPr/>
          <p:nvPr/>
        </p:nvSpPr>
        <p:spPr>
          <a:xfrm>
            <a:off x="-28514" y="975360"/>
            <a:ext cx="485714" cy="5882639"/>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4800" dirty="0"/>
          </a:p>
        </p:txBody>
      </p:sp>
      <p:pic>
        <p:nvPicPr>
          <p:cNvPr id="5" name="Imagen 4">
            <a:extLst>
              <a:ext uri="{FF2B5EF4-FFF2-40B4-BE49-F238E27FC236}">
                <a16:creationId xmlns:a16="http://schemas.microsoft.com/office/drawing/2014/main" id="{FDF0B47D-B0A7-4FF5-9041-ED2F26BE5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476" y="2447458"/>
            <a:ext cx="8395118" cy="3970891"/>
          </a:xfrm>
          <a:prstGeom prst="rect">
            <a:avLst/>
          </a:prstGeom>
        </p:spPr>
      </p:pic>
    </p:spTree>
    <p:extLst>
      <p:ext uri="{BB962C8B-B14F-4D97-AF65-F5344CB8AC3E}">
        <p14:creationId xmlns:p14="http://schemas.microsoft.com/office/powerpoint/2010/main" val="28600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9B0114-7CC5-4E44-BE76-D06E02BF673B}"/>
              </a:ext>
            </a:extLst>
          </p:cNvPr>
          <p:cNvSpPr>
            <a:spLocks noGrp="1"/>
          </p:cNvSpPr>
          <p:nvPr>
            <p:ph type="title"/>
          </p:nvPr>
        </p:nvSpPr>
        <p:spPr>
          <a:xfrm>
            <a:off x="214313" y="2691619"/>
            <a:ext cx="4503991" cy="1110838"/>
          </a:xfrm>
        </p:spPr>
        <p:txBody>
          <a:bodyPr>
            <a:normAutofit fontScale="90000"/>
          </a:bodyPr>
          <a:lstStyle/>
          <a:p>
            <a:pPr algn="ctr"/>
            <a:r>
              <a:rPr lang="es-SV" dirty="0"/>
              <a:t>¿Cómo afecta el estigma y discriminación ?</a:t>
            </a:r>
          </a:p>
        </p:txBody>
      </p:sp>
      <p:pic>
        <p:nvPicPr>
          <p:cNvPr id="8" name="Marcador de contenido 7">
            <a:extLst>
              <a:ext uri="{FF2B5EF4-FFF2-40B4-BE49-F238E27FC236}">
                <a16:creationId xmlns:a16="http://schemas.microsoft.com/office/drawing/2014/main" id="{DAE627D1-4733-4103-A247-7703A3885213}"/>
              </a:ext>
            </a:extLst>
          </p:cNvPr>
          <p:cNvPicPr>
            <a:picLocks noGrp="1" noChangeAspect="1"/>
          </p:cNvPicPr>
          <p:nvPr>
            <p:ph idx="1"/>
          </p:nvPr>
        </p:nvPicPr>
        <p:blipFill rotWithShape="1">
          <a:blip r:embed="rId3"/>
          <a:srcRect t="11383" b="41929"/>
          <a:stretch/>
        </p:blipFill>
        <p:spPr>
          <a:xfrm>
            <a:off x="4956048" y="274319"/>
            <a:ext cx="7021639" cy="6419089"/>
          </a:xfrm>
        </p:spPr>
      </p:pic>
    </p:spTree>
    <p:extLst>
      <p:ext uri="{BB962C8B-B14F-4D97-AF65-F5344CB8AC3E}">
        <p14:creationId xmlns:p14="http://schemas.microsoft.com/office/powerpoint/2010/main" val="357071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5;p35"/>
          <p:cNvSpPr txBox="1">
            <a:spLocks/>
          </p:cNvSpPr>
          <p:nvPr/>
        </p:nvSpPr>
        <p:spPr>
          <a:xfrm>
            <a:off x="1815637" y="156392"/>
            <a:ext cx="7801296" cy="928211"/>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endParaRPr lang="es-SV" sz="4000" dirty="0"/>
          </a:p>
        </p:txBody>
      </p:sp>
      <p:sp>
        <p:nvSpPr>
          <p:cNvPr id="10" name="Rectángulo 9"/>
          <p:cNvSpPr/>
          <p:nvPr/>
        </p:nvSpPr>
        <p:spPr>
          <a:xfrm>
            <a:off x="11187947" y="6148528"/>
            <a:ext cx="448232" cy="443469"/>
          </a:xfrm>
          <a:prstGeom prst="rect">
            <a:avLst/>
          </a:prstGeom>
          <a:solidFill>
            <a:srgbClr val="43B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 name="1 Rectángulo"/>
          <p:cNvSpPr/>
          <p:nvPr/>
        </p:nvSpPr>
        <p:spPr>
          <a:xfrm>
            <a:off x="1950720" y="297331"/>
            <a:ext cx="8976360" cy="830997"/>
          </a:xfrm>
          <a:prstGeom prst="rect">
            <a:avLst/>
          </a:prstGeom>
        </p:spPr>
        <p:txBody>
          <a:bodyPr wrap="square">
            <a:spAutoFit/>
          </a:bodyPr>
          <a:lstStyle/>
          <a:p>
            <a:pPr algn="ctr"/>
            <a:r>
              <a:rPr lang="es-SV" sz="2400" b="1" dirty="0">
                <a:latin typeface="+mj-lt"/>
              </a:rPr>
              <a:t>PROMOCIÓN DE VALORES HUMANOS FRENTE AL ESTIGMA Y LA DISCRIMINACIÓN.</a:t>
            </a:r>
            <a:endParaRPr lang="es-ES" sz="2400" dirty="0">
              <a:latin typeface="+mj-lt"/>
            </a:endParaRPr>
          </a:p>
        </p:txBody>
      </p:sp>
      <p:sp>
        <p:nvSpPr>
          <p:cNvPr id="12" name="Rectángulo 14"/>
          <p:cNvSpPr/>
          <p:nvPr/>
        </p:nvSpPr>
        <p:spPr>
          <a:xfrm>
            <a:off x="-28514" y="975360"/>
            <a:ext cx="485714" cy="5882639"/>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4800" dirty="0"/>
          </a:p>
        </p:txBody>
      </p:sp>
      <p:pic>
        <p:nvPicPr>
          <p:cNvPr id="2050" name="Picture 2" descr="valores humanos - Economía y Futuro"/>
          <p:cNvPicPr>
            <a:picLocks noChangeAspect="1" noChangeArrowheads="1"/>
          </p:cNvPicPr>
          <p:nvPr/>
        </p:nvPicPr>
        <p:blipFill rotWithShape="1">
          <a:blip r:embed="rId3">
            <a:extLst>
              <a:ext uri="{28A0092B-C50C-407E-A947-70E740481C1C}">
                <a14:useLocalDpi xmlns:a14="http://schemas.microsoft.com/office/drawing/2010/main" val="0"/>
              </a:ext>
            </a:extLst>
          </a:blip>
          <a:srcRect b="9079"/>
          <a:stretch/>
        </p:blipFill>
        <p:spPr bwMode="auto">
          <a:xfrm>
            <a:off x="1328738" y="1462511"/>
            <a:ext cx="9701211" cy="490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2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7D678-671B-4E29-8C36-1DEE5AD05A25}"/>
              </a:ext>
            </a:extLst>
          </p:cNvPr>
          <p:cNvSpPr>
            <a:spLocks noGrp="1"/>
          </p:cNvSpPr>
          <p:nvPr>
            <p:ph type="title"/>
          </p:nvPr>
        </p:nvSpPr>
        <p:spPr>
          <a:xfrm>
            <a:off x="1316736" y="312096"/>
            <a:ext cx="10360456" cy="1325563"/>
          </a:xfrm>
        </p:spPr>
        <p:txBody>
          <a:bodyPr/>
          <a:lstStyle/>
          <a:p>
            <a:r>
              <a:rPr lang="es-SV" dirty="0"/>
              <a:t>¿Qué hacer para evitar el estigma y la discriminación?</a:t>
            </a:r>
          </a:p>
        </p:txBody>
      </p:sp>
      <p:graphicFrame>
        <p:nvGraphicFramePr>
          <p:cNvPr id="5" name="Marcador de contenido 4">
            <a:extLst>
              <a:ext uri="{FF2B5EF4-FFF2-40B4-BE49-F238E27FC236}">
                <a16:creationId xmlns:a16="http://schemas.microsoft.com/office/drawing/2014/main" id="{32CA7FEF-8313-4F2C-A79A-03A1913A5E29}"/>
              </a:ext>
            </a:extLst>
          </p:cNvPr>
          <p:cNvGraphicFramePr>
            <a:graphicFrameLocks noGrp="1"/>
          </p:cNvGraphicFramePr>
          <p:nvPr>
            <p:ph idx="1"/>
            <p:extLst>
              <p:ext uri="{D42A27DB-BD31-4B8C-83A1-F6EECF244321}">
                <p14:modId xmlns:p14="http://schemas.microsoft.com/office/powerpoint/2010/main" val="40842177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782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Ver las imágenes de origen">
            <a:extLst>
              <a:ext uri="{FF2B5EF4-FFF2-40B4-BE49-F238E27FC236}">
                <a16:creationId xmlns:a16="http://schemas.microsoft.com/office/drawing/2014/main" id="{B15AD1C9-3D59-400D-A9FD-A9DB7840AC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59"/>
          <a:stretch/>
        </p:blipFill>
        <p:spPr bwMode="auto">
          <a:xfrm>
            <a:off x="0" y="34913"/>
            <a:ext cx="12192000" cy="6926744"/>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1958A647-FC03-4AB3-B56F-A01F8DB3C9E8}"/>
              </a:ext>
            </a:extLst>
          </p:cNvPr>
          <p:cNvSpPr>
            <a:spLocks noGrp="1"/>
          </p:cNvSpPr>
          <p:nvPr>
            <p:ph idx="1"/>
          </p:nvPr>
        </p:nvSpPr>
        <p:spPr>
          <a:xfrm>
            <a:off x="1676400" y="223583"/>
            <a:ext cx="10515600" cy="4351338"/>
          </a:xfrm>
        </p:spPr>
        <p:txBody>
          <a:bodyPr>
            <a:normAutofit/>
          </a:bodyPr>
          <a:lstStyle/>
          <a:p>
            <a:pPr marL="0" indent="0" algn="ctr">
              <a:lnSpc>
                <a:spcPct val="150000"/>
              </a:lnSpc>
              <a:spcAft>
                <a:spcPts val="800"/>
              </a:spcAft>
              <a:buNone/>
            </a:pPr>
            <a:r>
              <a:rPr lang="es-SV" sz="3600" b="1" dirty="0">
                <a:solidFill>
                  <a:srgbClr val="2F5496"/>
                </a:solidFill>
                <a:effectLst/>
                <a:latin typeface="+mj-lt"/>
                <a:ea typeface="Calibri" panose="020F0502020204030204" pitchFamily="34" charset="0"/>
                <a:cs typeface="Times New Roman" panose="02020603050405020304" pitchFamily="18" charset="0"/>
              </a:rPr>
              <a:t>“</a:t>
            </a:r>
            <a:r>
              <a:rPr lang="es-SV" sz="3200" b="1" dirty="0">
                <a:solidFill>
                  <a:srgbClr val="2F5496"/>
                </a:solidFill>
                <a:effectLst/>
                <a:latin typeface="+mj-lt"/>
                <a:ea typeface="Calibri" panose="020F0502020204030204" pitchFamily="34" charset="0"/>
                <a:cs typeface="Times New Roman" panose="02020603050405020304" pitchFamily="18" charset="0"/>
              </a:rPr>
              <a:t>El estigma y la discriminación obstaculiza </a:t>
            </a:r>
            <a:r>
              <a:rPr lang="es-SV" sz="3200" b="1" i="1" dirty="0">
                <a:solidFill>
                  <a:srgbClr val="2F5496"/>
                </a:solidFill>
                <a:effectLst/>
                <a:latin typeface="+mj-lt"/>
                <a:ea typeface="Calibri" panose="020F0502020204030204" pitchFamily="34" charset="0"/>
                <a:cs typeface="Times New Roman" panose="02020603050405020304" pitchFamily="18" charset="0"/>
              </a:rPr>
              <a:t>el </a:t>
            </a:r>
            <a:r>
              <a:rPr lang="es-SV" sz="3200" b="1" dirty="0">
                <a:solidFill>
                  <a:srgbClr val="2F5496"/>
                </a:solidFill>
                <a:effectLst/>
                <a:latin typeface="+mj-lt"/>
                <a:ea typeface="Calibri" panose="020F0502020204030204" pitchFamily="34" charset="0"/>
                <a:cs typeface="Times New Roman" panose="02020603050405020304" pitchFamily="18" charset="0"/>
              </a:rPr>
              <a:t>esfuerzo de respuesta al VIH/SIDA porque hace más difícil el acceso a las personas que buscan servicios de prevención y tratamiento</a:t>
            </a:r>
            <a:r>
              <a:rPr lang="es-SV" sz="3600" b="1" dirty="0">
                <a:solidFill>
                  <a:srgbClr val="2F5496"/>
                </a:solidFill>
                <a:effectLst/>
                <a:latin typeface="+mj-lt"/>
                <a:ea typeface="Calibri" panose="020F0502020204030204" pitchFamily="34" charset="0"/>
                <a:cs typeface="Times New Roman" panose="02020603050405020304" pitchFamily="18" charset="0"/>
              </a:rPr>
              <a:t>”</a:t>
            </a:r>
            <a:endParaRPr lang="es-SV" sz="3600" dirty="0">
              <a:effectLst/>
              <a:latin typeface="+mj-lt"/>
              <a:ea typeface="Calibri" panose="020F0502020204030204" pitchFamily="34" charset="0"/>
              <a:cs typeface="Times New Roman" panose="02020603050405020304" pitchFamily="18" charset="0"/>
            </a:endParaRPr>
          </a:p>
          <a:p>
            <a:endParaRPr lang="es-SV" sz="3600" dirty="0">
              <a:latin typeface="+mj-lt"/>
            </a:endParaRPr>
          </a:p>
        </p:txBody>
      </p:sp>
      <p:pic>
        <p:nvPicPr>
          <p:cNvPr id="7" name="Imagen 6">
            <a:extLst>
              <a:ext uri="{FF2B5EF4-FFF2-40B4-BE49-F238E27FC236}">
                <a16:creationId xmlns:a16="http://schemas.microsoft.com/office/drawing/2014/main" id="{3EA8F087-B964-443A-8A03-6FC01AA1D1E5}"/>
              </a:ext>
            </a:extLst>
          </p:cNvPr>
          <p:cNvPicPr>
            <a:picLocks noChangeAspect="1"/>
          </p:cNvPicPr>
          <p:nvPr/>
        </p:nvPicPr>
        <p:blipFill>
          <a:blip r:embed="rId4"/>
          <a:stretch>
            <a:fillRect/>
          </a:stretch>
        </p:blipFill>
        <p:spPr>
          <a:xfrm>
            <a:off x="726506" y="223583"/>
            <a:ext cx="597460" cy="658425"/>
          </a:xfrm>
          <a:prstGeom prst="rect">
            <a:avLst/>
          </a:prstGeom>
        </p:spPr>
      </p:pic>
    </p:spTree>
    <p:extLst>
      <p:ext uri="{BB962C8B-B14F-4D97-AF65-F5344CB8AC3E}">
        <p14:creationId xmlns:p14="http://schemas.microsoft.com/office/powerpoint/2010/main" val="28751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7369F7-7018-4C09-BA36-5E47328CC789}"/>
              </a:ext>
            </a:extLst>
          </p:cNvPr>
          <p:cNvSpPr>
            <a:spLocks noGrp="1"/>
          </p:cNvSpPr>
          <p:nvPr>
            <p:ph type="title"/>
          </p:nvPr>
        </p:nvSpPr>
        <p:spPr/>
        <p:txBody>
          <a:bodyPr/>
          <a:lstStyle/>
          <a:p>
            <a:pPr algn="ctr"/>
            <a:r>
              <a:rPr lang="es-SV" dirty="0"/>
              <a:t>Objetivo de la Jornada</a:t>
            </a:r>
          </a:p>
        </p:txBody>
      </p:sp>
      <p:sp>
        <p:nvSpPr>
          <p:cNvPr id="3" name="Marcador de contenido 2">
            <a:extLst>
              <a:ext uri="{FF2B5EF4-FFF2-40B4-BE49-F238E27FC236}">
                <a16:creationId xmlns:a16="http://schemas.microsoft.com/office/drawing/2014/main" id="{7BDFA45E-B3E1-4E78-9484-F37C0AE5E6F5}"/>
              </a:ext>
            </a:extLst>
          </p:cNvPr>
          <p:cNvSpPr>
            <a:spLocks noGrp="1"/>
          </p:cNvSpPr>
          <p:nvPr>
            <p:ph idx="1"/>
          </p:nvPr>
        </p:nvSpPr>
        <p:spPr>
          <a:xfrm>
            <a:off x="1161592" y="2263578"/>
            <a:ext cx="10515600" cy="1825343"/>
          </a:xfrm>
        </p:spPr>
        <p:txBody>
          <a:bodyPr/>
          <a:lstStyle/>
          <a:p>
            <a:r>
              <a:rPr lang="es-SV" dirty="0"/>
              <a:t>Reconocer las formas en las cuales se manifiesta el estigma y la discriminación por VIH de acuerdo a teorías desarrolladas por la OMS y las experiencias de las personas participantes.</a:t>
            </a:r>
          </a:p>
        </p:txBody>
      </p:sp>
      <p:pic>
        <p:nvPicPr>
          <p:cNvPr id="4" name="Imagen 3" descr="Red figurine person and crowd of people standing separately. leader and leadership skills Premium Photo">
            <a:extLst>
              <a:ext uri="{FF2B5EF4-FFF2-40B4-BE49-F238E27FC236}">
                <a16:creationId xmlns:a16="http://schemas.microsoft.com/office/drawing/2014/main" id="{406E0122-1867-46FE-AAB9-9E64EF5D7B7F}"/>
              </a:ext>
            </a:extLst>
          </p:cNvPr>
          <p:cNvPicPr/>
          <p:nvPr/>
        </p:nvPicPr>
        <p:blipFill rotWithShape="1">
          <a:blip r:embed="rId3">
            <a:extLst>
              <a:ext uri="{28A0092B-C50C-407E-A947-70E740481C1C}">
                <a14:useLocalDpi xmlns:a14="http://schemas.microsoft.com/office/drawing/2010/main" val="0"/>
              </a:ext>
            </a:extLst>
          </a:blip>
          <a:srcRect l="8378" t="31238" r="19365" b="10615"/>
          <a:stretch/>
        </p:blipFill>
        <p:spPr bwMode="auto">
          <a:xfrm>
            <a:off x="4445275" y="4041980"/>
            <a:ext cx="3301449" cy="245475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12232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2;p32"/>
          <p:cNvSpPr/>
          <p:nvPr/>
        </p:nvSpPr>
        <p:spPr>
          <a:xfrm>
            <a:off x="9820202" y="3507137"/>
            <a:ext cx="2371800" cy="2368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43;p32"/>
          <p:cNvSpPr/>
          <p:nvPr/>
        </p:nvSpPr>
        <p:spPr>
          <a:xfrm>
            <a:off x="7810502" y="884237"/>
            <a:ext cx="2371800" cy="2368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47;p32"/>
          <p:cNvSpPr txBox="1">
            <a:spLocks noGrp="1"/>
          </p:cNvSpPr>
          <p:nvPr>
            <p:ph type="ctrTitle"/>
          </p:nvPr>
        </p:nvSpPr>
        <p:spPr>
          <a:xfrm>
            <a:off x="440382" y="3013435"/>
            <a:ext cx="6479140" cy="2684436"/>
          </a:xfrm>
          <a:prstGeom prst="rect">
            <a:avLst/>
          </a:prstGeom>
        </p:spPr>
        <p:txBody>
          <a:bodyPr spcFirstLastPara="1" wrap="square" lIns="91425" tIns="91425" rIns="91425" bIns="91425" anchor="ctr" anchorCtr="0">
            <a:noAutofit/>
          </a:bodyPr>
          <a:lstStyle/>
          <a:p>
            <a:r>
              <a:rPr lang="es-SV" sz="4800" b="1" dirty="0"/>
              <a:t>ESTIGMA Y DISCRIMINACIÓN ASOCIADOS AL VIH.</a:t>
            </a:r>
            <a:endParaRPr lang="es-ES" sz="4800" dirty="0"/>
          </a:p>
        </p:txBody>
      </p:sp>
      <p:sp>
        <p:nvSpPr>
          <p:cNvPr id="15" name="Rectángulo 14"/>
          <p:cNvSpPr/>
          <p:nvPr/>
        </p:nvSpPr>
        <p:spPr>
          <a:xfrm>
            <a:off x="7828978" y="1061703"/>
            <a:ext cx="4307954" cy="4636168"/>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4800" dirty="0"/>
              <a:t>INSERTAR</a:t>
            </a:r>
          </a:p>
          <a:p>
            <a:pPr algn="ctr"/>
            <a:r>
              <a:rPr lang="es-SV" sz="4800" dirty="0"/>
              <a:t>IMAGEN</a:t>
            </a:r>
          </a:p>
        </p:txBody>
      </p:sp>
      <p:pic>
        <p:nvPicPr>
          <p:cNvPr id="2" name="Picture 2" descr="Conoce los Estigmas y Discriminación por tener VIH | Sidálav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1261" y="1638038"/>
            <a:ext cx="5097777" cy="317660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56AF07C9-FF13-4ABE-8C28-C220282F78B6}"/>
              </a:ext>
            </a:extLst>
          </p:cNvPr>
          <p:cNvSpPr txBox="1"/>
          <p:nvPr/>
        </p:nvSpPr>
        <p:spPr>
          <a:xfrm>
            <a:off x="1897811" y="683931"/>
            <a:ext cx="3812876" cy="954107"/>
          </a:xfrm>
          <a:prstGeom prst="rect">
            <a:avLst/>
          </a:prstGeom>
          <a:noFill/>
        </p:spPr>
        <p:txBody>
          <a:bodyPr wrap="square" rtlCol="0">
            <a:spAutoFit/>
          </a:bodyPr>
          <a:lstStyle/>
          <a:p>
            <a:pPr algn="ctr"/>
            <a:r>
              <a:rPr lang="es-SV" sz="2800" dirty="0">
                <a:latin typeface="+mj-lt"/>
              </a:rPr>
              <a:t>“Prevención del VIH/SIDA”</a:t>
            </a:r>
          </a:p>
        </p:txBody>
      </p:sp>
    </p:spTree>
    <p:extLst>
      <p:ext uri="{BB962C8B-B14F-4D97-AF65-F5344CB8AC3E}">
        <p14:creationId xmlns:p14="http://schemas.microsoft.com/office/powerpoint/2010/main" val="31834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7369F7-7018-4C09-BA36-5E47328CC789}"/>
              </a:ext>
            </a:extLst>
          </p:cNvPr>
          <p:cNvSpPr>
            <a:spLocks noGrp="1"/>
          </p:cNvSpPr>
          <p:nvPr>
            <p:ph type="title"/>
          </p:nvPr>
        </p:nvSpPr>
        <p:spPr/>
        <p:txBody>
          <a:bodyPr/>
          <a:lstStyle/>
          <a:p>
            <a:pPr algn="ctr"/>
            <a:r>
              <a:rPr lang="es-SV" dirty="0"/>
              <a:t>Objetivo</a:t>
            </a:r>
          </a:p>
        </p:txBody>
      </p:sp>
      <p:sp>
        <p:nvSpPr>
          <p:cNvPr id="3" name="Marcador de contenido 2">
            <a:extLst>
              <a:ext uri="{FF2B5EF4-FFF2-40B4-BE49-F238E27FC236}">
                <a16:creationId xmlns:a16="http://schemas.microsoft.com/office/drawing/2014/main" id="{7BDFA45E-B3E1-4E78-9484-F37C0AE5E6F5}"/>
              </a:ext>
            </a:extLst>
          </p:cNvPr>
          <p:cNvSpPr>
            <a:spLocks noGrp="1"/>
          </p:cNvSpPr>
          <p:nvPr>
            <p:ph idx="1"/>
          </p:nvPr>
        </p:nvSpPr>
        <p:spPr>
          <a:xfrm>
            <a:off x="1161592" y="2263578"/>
            <a:ext cx="10515600" cy="1825343"/>
          </a:xfrm>
        </p:spPr>
        <p:txBody>
          <a:bodyPr/>
          <a:lstStyle/>
          <a:p>
            <a:r>
              <a:rPr lang="es-SV" dirty="0"/>
              <a:t>Relacionar las causas del estigma con la discriminación por causa del VIH a través de la exposición dialogada.</a:t>
            </a:r>
          </a:p>
          <a:p>
            <a:pPr marL="0" indent="0">
              <a:buNone/>
            </a:pPr>
            <a:r>
              <a:rPr lang="es-SV" dirty="0"/>
              <a:t>.</a:t>
            </a:r>
          </a:p>
        </p:txBody>
      </p:sp>
      <p:pic>
        <p:nvPicPr>
          <p:cNvPr id="4" name="Imagen 3" descr="Red figurine person and crowd of people standing separately. leader and leadership skills Premium Photo">
            <a:extLst>
              <a:ext uri="{FF2B5EF4-FFF2-40B4-BE49-F238E27FC236}">
                <a16:creationId xmlns:a16="http://schemas.microsoft.com/office/drawing/2014/main" id="{406E0122-1867-46FE-AAB9-9E64EF5D7B7F}"/>
              </a:ext>
            </a:extLst>
          </p:cNvPr>
          <p:cNvPicPr/>
          <p:nvPr/>
        </p:nvPicPr>
        <p:blipFill rotWithShape="1">
          <a:blip r:embed="rId3">
            <a:extLst>
              <a:ext uri="{28A0092B-C50C-407E-A947-70E740481C1C}">
                <a14:useLocalDpi xmlns:a14="http://schemas.microsoft.com/office/drawing/2010/main" val="0"/>
              </a:ext>
            </a:extLst>
          </a:blip>
          <a:srcRect l="8378" t="31238" r="19365" b="10615"/>
          <a:stretch/>
        </p:blipFill>
        <p:spPr bwMode="auto">
          <a:xfrm>
            <a:off x="4445275" y="4041980"/>
            <a:ext cx="3301449" cy="245475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41843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3;p33"/>
          <p:cNvSpPr txBox="1">
            <a:spLocks/>
          </p:cNvSpPr>
          <p:nvPr/>
        </p:nvSpPr>
        <p:spPr>
          <a:xfrm>
            <a:off x="-1" y="124879"/>
            <a:ext cx="10294883" cy="1030151"/>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s-SV" sz="3600"/>
              <a:t>CONTENIDO TEMATICO</a:t>
            </a:r>
            <a:endParaRPr lang="es-SV" sz="3600" dirty="0"/>
          </a:p>
        </p:txBody>
      </p:sp>
      <p:sp>
        <p:nvSpPr>
          <p:cNvPr id="6" name="Rectángulo 5"/>
          <p:cNvSpPr/>
          <p:nvPr/>
        </p:nvSpPr>
        <p:spPr>
          <a:xfrm>
            <a:off x="356461" y="1436492"/>
            <a:ext cx="11659076" cy="4031873"/>
          </a:xfrm>
          <a:prstGeom prst="rect">
            <a:avLst/>
          </a:prstGeom>
        </p:spPr>
        <p:txBody>
          <a:bodyPr wrap="square">
            <a:spAutoFit/>
          </a:bodyPr>
          <a:lstStyle/>
          <a:p>
            <a:pPr marL="571500" lvl="0" indent="-571500">
              <a:buFont typeface="Wingdings" pitchFamily="2" charset="2"/>
              <a:buChar char="ü"/>
            </a:pPr>
            <a:r>
              <a:rPr lang="es-SV" sz="3200" dirty="0"/>
              <a:t>Estigma y discriminación.</a:t>
            </a:r>
          </a:p>
          <a:p>
            <a:pPr marL="571500" lvl="0" indent="-571500">
              <a:buFont typeface="Wingdings" pitchFamily="2" charset="2"/>
              <a:buChar char="ü"/>
            </a:pPr>
            <a:endParaRPr lang="es-ES" sz="3200" dirty="0"/>
          </a:p>
          <a:p>
            <a:pPr marL="571500" lvl="0" indent="-571500">
              <a:buFont typeface="Wingdings" pitchFamily="2" charset="2"/>
              <a:buChar char="ü"/>
            </a:pPr>
            <a:r>
              <a:rPr lang="es-SV" sz="3200" dirty="0"/>
              <a:t>Causas del estigma del VIH</a:t>
            </a:r>
          </a:p>
          <a:p>
            <a:pPr marL="571500" lvl="0" indent="-571500">
              <a:buFont typeface="Wingdings" pitchFamily="2" charset="2"/>
              <a:buChar char="ü"/>
            </a:pPr>
            <a:endParaRPr lang="es-ES" sz="3200" dirty="0"/>
          </a:p>
          <a:p>
            <a:pPr marL="571500" lvl="0" indent="-571500">
              <a:buFont typeface="Wingdings" pitchFamily="2" charset="2"/>
              <a:buChar char="ü"/>
            </a:pPr>
            <a:r>
              <a:rPr lang="es-SV" sz="3200" dirty="0"/>
              <a:t>Efectos del Estigma y la Discriminación.</a:t>
            </a:r>
          </a:p>
          <a:p>
            <a:pPr marL="571500" lvl="0" indent="-571500">
              <a:buFont typeface="Wingdings" pitchFamily="2" charset="2"/>
              <a:buChar char="ü"/>
            </a:pPr>
            <a:endParaRPr lang="es-ES" sz="3200" dirty="0"/>
          </a:p>
          <a:p>
            <a:pPr marL="571500" lvl="0" indent="-571500">
              <a:buFont typeface="Wingdings" pitchFamily="2" charset="2"/>
              <a:buChar char="ü"/>
            </a:pPr>
            <a:r>
              <a:rPr lang="es-SV" sz="3200" dirty="0"/>
              <a:t>Promoción de Valores humanos frente al estigma y la discriminación.</a:t>
            </a:r>
            <a:endParaRPr lang="es-ES" sz="3200" dirty="0"/>
          </a:p>
        </p:txBody>
      </p:sp>
      <p:sp>
        <p:nvSpPr>
          <p:cNvPr id="12" name="Rectángulo 11"/>
          <p:cNvSpPr/>
          <p:nvPr/>
        </p:nvSpPr>
        <p:spPr>
          <a:xfrm>
            <a:off x="11187947" y="6148528"/>
            <a:ext cx="448232" cy="443469"/>
          </a:xfrm>
          <a:prstGeom prst="rect">
            <a:avLst/>
          </a:prstGeom>
          <a:solidFill>
            <a:srgbClr val="43B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7" name="Rectángulo 14"/>
          <p:cNvSpPr/>
          <p:nvPr/>
        </p:nvSpPr>
        <p:spPr>
          <a:xfrm>
            <a:off x="10972800" y="0"/>
            <a:ext cx="1219199" cy="6857999"/>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4800" dirty="0"/>
          </a:p>
        </p:txBody>
      </p:sp>
    </p:spTree>
    <p:extLst>
      <p:ext uri="{BB962C8B-B14F-4D97-AF65-F5344CB8AC3E}">
        <p14:creationId xmlns:p14="http://schemas.microsoft.com/office/powerpoint/2010/main" val="160642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54;p33"/>
          <p:cNvSpPr txBox="1">
            <a:spLocks/>
          </p:cNvSpPr>
          <p:nvPr/>
        </p:nvSpPr>
        <p:spPr>
          <a:xfrm>
            <a:off x="720000" y="2286849"/>
            <a:ext cx="11295537" cy="3483600"/>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endParaRPr lang="en-US" sz="1600" dirty="0">
              <a:latin typeface="Raleway Thin"/>
              <a:ea typeface="Raleway Thin"/>
              <a:cs typeface="Raleway Thin"/>
              <a:sym typeface="Raleway Thin"/>
            </a:endParaRPr>
          </a:p>
        </p:txBody>
      </p:sp>
      <p:graphicFrame>
        <p:nvGraphicFramePr>
          <p:cNvPr id="3" name="Tabla 3">
            <a:extLst>
              <a:ext uri="{FF2B5EF4-FFF2-40B4-BE49-F238E27FC236}">
                <a16:creationId xmlns:a16="http://schemas.microsoft.com/office/drawing/2014/main" id="{A410BED4-6CCC-4B7F-9EC9-6A653A84EF32}"/>
              </a:ext>
            </a:extLst>
          </p:cNvPr>
          <p:cNvGraphicFramePr>
            <a:graphicFrameLocks noGrp="1"/>
          </p:cNvGraphicFramePr>
          <p:nvPr>
            <p:extLst>
              <p:ext uri="{D42A27DB-BD31-4B8C-83A1-F6EECF244321}">
                <p14:modId xmlns:p14="http://schemas.microsoft.com/office/powerpoint/2010/main" val="3607638851"/>
              </p:ext>
            </p:extLst>
          </p:nvPr>
        </p:nvGraphicFramePr>
        <p:xfrm>
          <a:off x="1301705" y="360947"/>
          <a:ext cx="9886242" cy="6231050"/>
        </p:xfrm>
        <a:graphic>
          <a:graphicData uri="http://schemas.openxmlformats.org/drawingml/2006/table">
            <a:tbl>
              <a:tblPr firstRow="1" bandRow="1">
                <a:tableStyleId>{5C22544A-7EE6-4342-B048-85BDC9FD1C3A}</a:tableStyleId>
              </a:tblPr>
              <a:tblGrid>
                <a:gridCol w="4949464">
                  <a:extLst>
                    <a:ext uri="{9D8B030D-6E8A-4147-A177-3AD203B41FA5}">
                      <a16:colId xmlns:a16="http://schemas.microsoft.com/office/drawing/2014/main" val="2382978351"/>
                    </a:ext>
                  </a:extLst>
                </a:gridCol>
                <a:gridCol w="4936778">
                  <a:extLst>
                    <a:ext uri="{9D8B030D-6E8A-4147-A177-3AD203B41FA5}">
                      <a16:colId xmlns:a16="http://schemas.microsoft.com/office/drawing/2014/main" val="3200761767"/>
                    </a:ext>
                  </a:extLst>
                </a:gridCol>
              </a:tblGrid>
              <a:tr h="677989">
                <a:tc>
                  <a:txBody>
                    <a:bodyPr/>
                    <a:lstStyle/>
                    <a:p>
                      <a:pPr algn="ctr"/>
                      <a:r>
                        <a:rPr lang="es-SV" sz="3600" b="1" dirty="0">
                          <a:solidFill>
                            <a:schemeClr val="tx1"/>
                          </a:solidFill>
                          <a:latin typeface="Arial" panose="020B0604020202020204" pitchFamily="34" charset="0"/>
                          <a:cs typeface="Arial" panose="020B0604020202020204" pitchFamily="34" charset="0"/>
                        </a:rPr>
                        <a:t>ESTIGMA</a:t>
                      </a:r>
                    </a:p>
                  </a:txBody>
                  <a:tcPr>
                    <a:lnB w="12700" cap="flat" cmpd="sng" algn="ctr">
                      <a:solidFill>
                        <a:schemeClr val="tx1"/>
                      </a:solidFill>
                      <a:prstDash val="solid"/>
                      <a:round/>
                      <a:headEnd type="none" w="med" len="med"/>
                      <a:tailEnd type="none" w="med" len="med"/>
                    </a:lnB>
                    <a:solidFill>
                      <a:srgbClr val="43B2C7"/>
                    </a:solidFill>
                  </a:tcPr>
                </a:tc>
                <a:tc>
                  <a:txBody>
                    <a:bodyPr/>
                    <a:lstStyle/>
                    <a:p>
                      <a:pPr algn="ctr"/>
                      <a:r>
                        <a:rPr lang="es-SV" sz="3600" dirty="0">
                          <a:solidFill>
                            <a:schemeClr val="tx1"/>
                          </a:solidFill>
                          <a:latin typeface="Arial" panose="020B0604020202020204" pitchFamily="34" charset="0"/>
                          <a:cs typeface="Arial" panose="020B0604020202020204" pitchFamily="34" charset="0"/>
                        </a:rPr>
                        <a:t>DISCRIMINACION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2428046"/>
                  </a:ext>
                </a:extLst>
              </a:tr>
              <a:tr h="555306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3200" dirty="0">
                          <a:solidFill>
                            <a:srgbClr val="404040"/>
                          </a:solidFill>
                          <a:latin typeface="Arial" panose="020B0604020202020204" pitchFamily="34" charset="0"/>
                          <a:cs typeface="Arial" panose="020B0604020202020204" pitchFamily="34" charset="0"/>
                        </a:rPr>
                        <a:t>Son actitudes y creencias desfavorables dirigidas contra alguien o algo</a:t>
                      </a:r>
                      <a:r>
                        <a:rPr lang="es-ES" sz="3200" b="0" i="0" dirty="0">
                          <a:solidFill>
                            <a:srgbClr val="404040"/>
                          </a:solidFill>
                          <a:effectLst/>
                          <a:latin typeface="Arial" panose="020B0604020202020204" pitchFamily="34" charset="0"/>
                          <a:cs typeface="Arial" panose="020B0604020202020204" pitchFamily="34" charset="0"/>
                        </a:rPr>
                        <a:t>.</a:t>
                      </a:r>
                      <a:endParaRPr lang="es-ES" sz="3200" b="1" dirty="0">
                        <a:latin typeface="Arial" panose="020B0604020202020204" pitchFamily="34" charset="0"/>
                        <a:cs typeface="Arial" panose="020B0604020202020204" pitchFamily="34" charset="0"/>
                      </a:endParaRPr>
                    </a:p>
                    <a:p>
                      <a:endParaRPr lang="es-SV" sz="3200" b="1"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s-ES" sz="3200" b="0" i="0" kern="1200" dirty="0">
                          <a:solidFill>
                            <a:schemeClr val="dk1"/>
                          </a:solidFill>
                          <a:effectLst/>
                          <a:latin typeface="Arial" panose="020B0604020202020204" pitchFamily="34" charset="0"/>
                          <a:ea typeface="+mn-ea"/>
                          <a:cs typeface="Arial" panose="020B0604020202020204" pitchFamily="34" charset="0"/>
                        </a:rPr>
                        <a:t> Un trato o consideración «desventajosa»</a:t>
                      </a:r>
                    </a:p>
                    <a:p>
                      <a:endParaRPr lang="es-SV" sz="3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7618755"/>
                  </a:ext>
                </a:extLst>
              </a:tr>
            </a:tbl>
          </a:graphicData>
        </a:graphic>
      </p:graphicFrame>
      <p:pic>
        <p:nvPicPr>
          <p:cNvPr id="7" name="Imagen 6">
            <a:extLst>
              <a:ext uri="{FF2B5EF4-FFF2-40B4-BE49-F238E27FC236}">
                <a16:creationId xmlns:a16="http://schemas.microsoft.com/office/drawing/2014/main" id="{A0BD014C-300B-4759-87F4-85E0DA1E8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357" y="3265723"/>
            <a:ext cx="4353137" cy="2693765"/>
          </a:xfrm>
          <a:prstGeom prst="rect">
            <a:avLst/>
          </a:prstGeom>
        </p:spPr>
      </p:pic>
      <p:pic>
        <p:nvPicPr>
          <p:cNvPr id="10" name="Imagen 9">
            <a:extLst>
              <a:ext uri="{FF2B5EF4-FFF2-40B4-BE49-F238E27FC236}">
                <a16:creationId xmlns:a16="http://schemas.microsoft.com/office/drawing/2014/main" id="{C097705B-2A8E-4F0E-B691-2E50D7808F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957" y="3286387"/>
            <a:ext cx="4353137" cy="2894836"/>
          </a:xfrm>
          <a:prstGeom prst="rect">
            <a:avLst/>
          </a:prstGeom>
        </p:spPr>
      </p:pic>
    </p:spTree>
    <p:extLst>
      <p:ext uri="{BB962C8B-B14F-4D97-AF65-F5344CB8AC3E}">
        <p14:creationId xmlns:p14="http://schemas.microsoft.com/office/powerpoint/2010/main" val="409452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5;p35"/>
          <p:cNvSpPr txBox="1">
            <a:spLocks/>
          </p:cNvSpPr>
          <p:nvPr/>
        </p:nvSpPr>
        <p:spPr>
          <a:xfrm>
            <a:off x="1815637" y="156392"/>
            <a:ext cx="7801296" cy="928211"/>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endParaRPr lang="es-SV" sz="4000" dirty="0"/>
          </a:p>
        </p:txBody>
      </p:sp>
      <p:sp>
        <p:nvSpPr>
          <p:cNvPr id="2" name="1 Rectángulo"/>
          <p:cNvSpPr/>
          <p:nvPr/>
        </p:nvSpPr>
        <p:spPr>
          <a:xfrm>
            <a:off x="3236672" y="278093"/>
            <a:ext cx="6546792" cy="584775"/>
          </a:xfrm>
          <a:prstGeom prst="rect">
            <a:avLst/>
          </a:prstGeom>
        </p:spPr>
        <p:txBody>
          <a:bodyPr wrap="none">
            <a:spAutoFit/>
          </a:bodyPr>
          <a:lstStyle/>
          <a:p>
            <a:r>
              <a:rPr lang="es-SV" sz="3200" b="1" dirty="0">
                <a:latin typeface="+mj-lt"/>
              </a:rPr>
              <a:t>CAUSAS DEL ESTIGMA DEL VIH. </a:t>
            </a:r>
            <a:endParaRPr lang="es-ES" sz="3200" dirty="0">
              <a:latin typeface="+mj-lt"/>
            </a:endParaRPr>
          </a:p>
        </p:txBody>
      </p:sp>
      <p:graphicFrame>
        <p:nvGraphicFramePr>
          <p:cNvPr id="8" name="7 Diagrama"/>
          <p:cNvGraphicFramePr/>
          <p:nvPr>
            <p:extLst>
              <p:ext uri="{D42A27DB-BD31-4B8C-83A1-F6EECF244321}">
                <p14:modId xmlns:p14="http://schemas.microsoft.com/office/powerpoint/2010/main" val="3223484772"/>
              </p:ext>
            </p:extLst>
          </p:nvPr>
        </p:nvGraphicFramePr>
        <p:xfrm>
          <a:off x="646387" y="1084603"/>
          <a:ext cx="11177752" cy="5285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14"/>
          <p:cNvSpPr/>
          <p:nvPr/>
        </p:nvSpPr>
        <p:spPr>
          <a:xfrm>
            <a:off x="-28515" y="1208714"/>
            <a:ext cx="1219199" cy="5649285"/>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4800" dirty="0"/>
          </a:p>
        </p:txBody>
      </p:sp>
    </p:spTree>
    <p:extLst>
      <p:ext uri="{BB962C8B-B14F-4D97-AF65-F5344CB8AC3E}">
        <p14:creationId xmlns:p14="http://schemas.microsoft.com/office/powerpoint/2010/main" val="38237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5;p35"/>
          <p:cNvSpPr txBox="1">
            <a:spLocks/>
          </p:cNvSpPr>
          <p:nvPr/>
        </p:nvSpPr>
        <p:spPr>
          <a:xfrm>
            <a:off x="1815637" y="156392"/>
            <a:ext cx="7801296" cy="928211"/>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endParaRPr lang="es-SV" sz="4000" dirty="0"/>
          </a:p>
        </p:txBody>
      </p:sp>
      <p:sp>
        <p:nvSpPr>
          <p:cNvPr id="9" name="Rectángulo 14"/>
          <p:cNvSpPr/>
          <p:nvPr/>
        </p:nvSpPr>
        <p:spPr>
          <a:xfrm>
            <a:off x="-28515" y="1208714"/>
            <a:ext cx="1219199" cy="5649285"/>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4800" dirty="0"/>
          </a:p>
        </p:txBody>
      </p:sp>
      <p:sp>
        <p:nvSpPr>
          <p:cNvPr id="2" name="1 Rectángulo"/>
          <p:cNvSpPr/>
          <p:nvPr/>
        </p:nvSpPr>
        <p:spPr>
          <a:xfrm>
            <a:off x="1983699" y="297331"/>
            <a:ext cx="9428364" cy="954107"/>
          </a:xfrm>
          <a:prstGeom prst="rect">
            <a:avLst/>
          </a:prstGeom>
        </p:spPr>
        <p:txBody>
          <a:bodyPr wrap="square">
            <a:spAutoFit/>
          </a:bodyPr>
          <a:lstStyle/>
          <a:p>
            <a:pPr algn="ctr"/>
            <a:r>
              <a:rPr lang="es-SV" sz="2800" b="1" dirty="0">
                <a:latin typeface="+mj-lt"/>
              </a:rPr>
              <a:t>EFECTOS DEL ESTIGMA Y LA DISCRIMINACIÓN PARA LA POBLACIÓN EN GENERAL</a:t>
            </a:r>
            <a:r>
              <a:rPr lang="es-SV" sz="2000" b="1" dirty="0">
                <a:latin typeface="+mj-lt"/>
              </a:rPr>
              <a:t>.</a:t>
            </a:r>
            <a:endParaRPr lang="es-ES" sz="2000" dirty="0">
              <a:latin typeface="+mj-lt"/>
            </a:endParaRPr>
          </a:p>
        </p:txBody>
      </p:sp>
      <p:pic>
        <p:nvPicPr>
          <p:cNvPr id="1026" name="Picture 2" descr="Ver las imágenes de origen">
            <a:extLst>
              <a:ext uri="{FF2B5EF4-FFF2-40B4-BE49-F238E27FC236}">
                <a16:creationId xmlns:a16="http://schemas.microsoft.com/office/drawing/2014/main" id="{35270BCE-ADF1-4BFE-B0DB-76AE44726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661" y="1673525"/>
            <a:ext cx="7970807" cy="469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27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85;p35"/>
          <p:cNvSpPr txBox="1">
            <a:spLocks/>
          </p:cNvSpPr>
          <p:nvPr/>
        </p:nvSpPr>
        <p:spPr>
          <a:xfrm>
            <a:off x="1815637" y="156392"/>
            <a:ext cx="7801296" cy="928211"/>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endParaRPr lang="es-SV" sz="4000" dirty="0"/>
          </a:p>
        </p:txBody>
      </p:sp>
      <p:sp>
        <p:nvSpPr>
          <p:cNvPr id="10" name="Rectángulo 9"/>
          <p:cNvSpPr/>
          <p:nvPr/>
        </p:nvSpPr>
        <p:spPr>
          <a:xfrm>
            <a:off x="11187947" y="6148528"/>
            <a:ext cx="448232" cy="443469"/>
          </a:xfrm>
          <a:prstGeom prst="rect">
            <a:avLst/>
          </a:prstGeom>
          <a:solidFill>
            <a:srgbClr val="43B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 name="1 Rectángulo"/>
          <p:cNvSpPr/>
          <p:nvPr/>
        </p:nvSpPr>
        <p:spPr>
          <a:xfrm>
            <a:off x="1950720" y="297331"/>
            <a:ext cx="8976360" cy="830997"/>
          </a:xfrm>
          <a:prstGeom prst="rect">
            <a:avLst/>
          </a:prstGeom>
        </p:spPr>
        <p:txBody>
          <a:bodyPr wrap="square">
            <a:spAutoFit/>
          </a:bodyPr>
          <a:lstStyle/>
          <a:p>
            <a:pPr algn="ctr"/>
            <a:r>
              <a:rPr lang="es-SV" sz="2400" b="1" dirty="0">
                <a:latin typeface="+mj-lt"/>
              </a:rPr>
              <a:t>EJEMPLOS DE ESTIGMATIZACIÓN Y DISCRIMINACIÓN EN DIFERENTES ESCENARIOS </a:t>
            </a:r>
          </a:p>
        </p:txBody>
      </p:sp>
      <p:pic>
        <p:nvPicPr>
          <p:cNvPr id="11" name="10 Imagen" descr="Así es el mejor lugar para trabajar de todo Estados Unido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596" y="2028624"/>
            <a:ext cx="6533694" cy="3776110"/>
          </a:xfrm>
          <a:prstGeom prst="rect">
            <a:avLst/>
          </a:prstGeom>
          <a:noFill/>
          <a:ln>
            <a:noFill/>
          </a:ln>
        </p:spPr>
      </p:pic>
      <p:sp>
        <p:nvSpPr>
          <p:cNvPr id="4" name="3 Rectángulo"/>
          <p:cNvSpPr/>
          <p:nvPr/>
        </p:nvSpPr>
        <p:spPr>
          <a:xfrm>
            <a:off x="7215687" y="3624440"/>
            <a:ext cx="3413114" cy="461665"/>
          </a:xfrm>
          <a:prstGeom prst="rect">
            <a:avLst/>
          </a:prstGeom>
        </p:spPr>
        <p:txBody>
          <a:bodyPr wrap="none">
            <a:spAutoFit/>
          </a:bodyPr>
          <a:lstStyle/>
          <a:p>
            <a:r>
              <a:rPr lang="es-SV" sz="2400" b="1" i="1" dirty="0"/>
              <a:t>En el lugar de trabajo:</a:t>
            </a:r>
            <a:endParaRPr lang="es-ES" sz="2400" dirty="0"/>
          </a:p>
        </p:txBody>
      </p:sp>
      <p:sp>
        <p:nvSpPr>
          <p:cNvPr id="12" name="Rectángulo 14"/>
          <p:cNvSpPr/>
          <p:nvPr/>
        </p:nvSpPr>
        <p:spPr>
          <a:xfrm>
            <a:off x="-28514" y="975360"/>
            <a:ext cx="485714" cy="5882639"/>
          </a:xfrm>
          <a:prstGeom prst="rect">
            <a:avLst/>
          </a:prstGeom>
          <a:solidFill>
            <a:srgbClr val="2351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4800" dirty="0"/>
          </a:p>
        </p:txBody>
      </p:sp>
    </p:spTree>
    <p:extLst>
      <p:ext uri="{BB962C8B-B14F-4D97-AF65-F5344CB8AC3E}">
        <p14:creationId xmlns:p14="http://schemas.microsoft.com/office/powerpoint/2010/main" val="315054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lantilla_propuesta_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2">
      <a:majorFont>
        <a:latin typeface="Museo Sans 700"/>
        <a:ea typeface=""/>
        <a:cs typeface=""/>
      </a:majorFont>
      <a:minorFont>
        <a:latin typeface="Museo sans 1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propuesta_1" id="{3DE14D8E-2CA4-40B6-A6F2-D51458C3B049}" vid="{B87A4EE5-6D69-463A-AD44-4D560F6931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AC18A017C67D341972AA447518606B9" ma:contentTypeVersion="1" ma:contentTypeDescription="Crear nuevo documento." ma:contentTypeScope="" ma:versionID="dd8d6a75ed3031c727f052bcb864c34b">
  <xsd:schema xmlns:xsd="http://www.w3.org/2001/XMLSchema" xmlns:xs="http://www.w3.org/2001/XMLSchema" xmlns:p="http://schemas.microsoft.com/office/2006/metadata/properties" xmlns:ns2="70c83a7d-273a-47cd-bf7d-7291913546ab" targetNamespace="http://schemas.microsoft.com/office/2006/metadata/properties" ma:root="true" ma:fieldsID="b950ee1c747781a200db11a0cb0d892a" ns2:_="">
    <xsd:import namespace="70c83a7d-273a-47cd-bf7d-7291913546ab"/>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83a7d-273a-47cd-bf7d-7291913546ab" elementFormDefault="qualified">
    <xsd:import namespace="http://schemas.microsoft.com/office/2006/documentManagement/types"/>
    <xsd:import namespace="http://schemas.microsoft.com/office/infopath/2007/PartnerControls"/>
    <xsd:element name="SharedWithUsers" ma:index="8"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Valor de Id. de documento" ma:description="El valor del identificador de documento asignado a este elemento." ma:internalName="_dlc_DocId" ma:readOnly="true">
      <xsd:simpleType>
        <xsd:restriction base="dms:Text"/>
      </xsd:simpleType>
    </xsd:element>
    <xsd:element name="_dlc_DocIdUrl" ma:index="10"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Identificador persistente" ma:description="Mantener el identificador al agregar."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0c83a7d-273a-47cd-bf7d-7291913546ab">D2KYYD6JA5AY-291615393-75</_dlc_DocId>
    <_dlc_DocIdUrl xmlns="70c83a7d-273a-47cd-bf7d-7291913546ab">
      <Url>https://aps.isss.gob.sv/_layouts/15/DocIdRedir.aspx?ID=D2KYYD6JA5AY-291615393-75</Url>
      <Description>D2KYYD6JA5AY-291615393-75</Description>
    </_dlc_DocIdUrl>
  </documentManagement>
</p:properties>
</file>

<file path=customXml/itemProps1.xml><?xml version="1.0" encoding="utf-8"?>
<ds:datastoreItem xmlns:ds="http://schemas.openxmlformats.org/officeDocument/2006/customXml" ds:itemID="{B0694E9B-15C8-4F5E-A323-2DD2D9D9E2C0}"/>
</file>

<file path=customXml/itemProps2.xml><?xml version="1.0" encoding="utf-8"?>
<ds:datastoreItem xmlns:ds="http://schemas.openxmlformats.org/officeDocument/2006/customXml" ds:itemID="{7275C8C0-AC6F-4714-B5D6-C24EF7A4F11B}"/>
</file>

<file path=customXml/itemProps3.xml><?xml version="1.0" encoding="utf-8"?>
<ds:datastoreItem xmlns:ds="http://schemas.openxmlformats.org/officeDocument/2006/customXml" ds:itemID="{31EE26AD-6896-4BED-B503-2AB465E61FA8}"/>
</file>

<file path=customXml/itemProps4.xml><?xml version="1.0" encoding="utf-8"?>
<ds:datastoreItem xmlns:ds="http://schemas.openxmlformats.org/officeDocument/2006/customXml" ds:itemID="{CDD5D1F0-BEBF-4F5C-8A48-197E4E656A3E}"/>
</file>

<file path=docProps/app.xml><?xml version="1.0" encoding="utf-8"?>
<Properties xmlns="http://schemas.openxmlformats.org/officeDocument/2006/extended-properties" xmlns:vt="http://schemas.openxmlformats.org/officeDocument/2006/docPropsVTypes">
  <Template>plantilla_propuesta_1</Template>
  <TotalTime>924</TotalTime>
  <Words>2061</Words>
  <Application>Microsoft Office PowerPoint</Application>
  <PresentationFormat>Panorámica</PresentationFormat>
  <Paragraphs>174</Paragraphs>
  <Slides>17</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Museo Sans 700</vt:lpstr>
      <vt:lpstr>Museo sans 100</vt:lpstr>
      <vt:lpstr>Raleway Thin</vt:lpstr>
      <vt:lpstr>Arial</vt:lpstr>
      <vt:lpstr>Calibri</vt:lpstr>
      <vt:lpstr>Times New Roman</vt:lpstr>
      <vt:lpstr>Wingdings</vt:lpstr>
      <vt:lpstr>plantilla_propuesta_1</vt:lpstr>
      <vt:lpstr>ESTIGMA Y DISCRIMINACIÓN ASOCIADOS AL VIH.</vt:lpstr>
      <vt:lpstr>Objetivo de la Jornada</vt:lpstr>
      <vt:lpstr>ESTIGMA Y DISCRIMINACIÓN ASOCIADOS AL VIH.</vt:lpstr>
      <vt:lpstr>Objetivo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afecta el estigma y discriminación ?</vt:lpstr>
      <vt:lpstr>Presentación de PowerPoint</vt:lpstr>
      <vt:lpstr>¿Qué hacer para evitar el estigma y la discriminación?</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PREVENCIÓN DEL HOSTIGAMIENTO Y EL ACOSO SEXUAL</dc:title>
  <dc:creator>Microsoft</dc:creator>
  <cp:lastModifiedBy>ovidio ceron</cp:lastModifiedBy>
  <cp:revision>81</cp:revision>
  <dcterms:created xsi:type="dcterms:W3CDTF">2021-05-13T16:05:39Z</dcterms:created>
  <dcterms:modified xsi:type="dcterms:W3CDTF">2022-02-22T15:28:17Z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0x010100FAC18A017C67D341972AA447518606B9</vt:lpwstr>
  </property>
  <property fmtid="{D5CDD505-2E9C-101B-9397-08002B2CF9AE}" pid="3" name="_dlc_DocIdItemGuid">
    <vt:lpwstr>047a1b89-d13d-45a1-8dfd-a0c7cb633d14</vt:lpwstr>
  </property>
</Properties>
</file>